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861" r:id="rId2"/>
    <p:sldId id="858" r:id="rId3"/>
    <p:sldId id="881" r:id="rId4"/>
    <p:sldId id="882" r:id="rId5"/>
    <p:sldId id="909" r:id="rId6"/>
    <p:sldId id="860" r:id="rId7"/>
    <p:sldId id="910" r:id="rId8"/>
    <p:sldId id="911" r:id="rId9"/>
    <p:sldId id="912" r:id="rId10"/>
    <p:sldId id="913" r:id="rId11"/>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87" autoAdjust="0"/>
    <p:restoredTop sz="82399" autoAdjust="0"/>
  </p:normalViewPr>
  <p:slideViewPr>
    <p:cSldViewPr>
      <p:cViewPr varScale="1">
        <p:scale>
          <a:sx n="149" d="100"/>
          <a:sy n="149" d="100"/>
        </p:scale>
        <p:origin x="1248" y="168"/>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9DC53F-83EC-D34E-B8DD-05F63483A8B2}" type="doc">
      <dgm:prSet loTypeId="urn:microsoft.com/office/officeart/2005/8/layout/cycle1" loCatId="" qsTypeId="urn:microsoft.com/office/officeart/2005/8/quickstyle/simple1" qsCatId="simple" csTypeId="urn:microsoft.com/office/officeart/2005/8/colors/accent1_2" csCatId="accent1" phldr="1"/>
      <dgm:spPr/>
      <dgm:t>
        <a:bodyPr/>
        <a:lstStyle/>
        <a:p>
          <a:endParaRPr lang="en-GB"/>
        </a:p>
      </dgm:t>
    </dgm:pt>
    <dgm:pt modelId="{2C30008C-8B72-F147-9E70-14B129FF35E4}">
      <dgm:prSet phldrT="[Text]"/>
      <dgm:spPr/>
      <dgm:t>
        <a:bodyPr/>
        <a:lstStyle/>
        <a:p>
          <a:r>
            <a:rPr lang="en-GB" dirty="0">
              <a:solidFill>
                <a:srgbClr val="FFFF00"/>
              </a:solidFill>
            </a:rPr>
            <a:t>Defending himself</a:t>
          </a:r>
        </a:p>
      </dgm:t>
    </dgm:pt>
    <dgm:pt modelId="{6B5D7F44-A64A-2441-9419-E56FF1A24E2E}" type="parTrans" cxnId="{CE59BB81-4A34-D046-92FE-EFB916DE5502}">
      <dgm:prSet/>
      <dgm:spPr/>
      <dgm:t>
        <a:bodyPr/>
        <a:lstStyle/>
        <a:p>
          <a:endParaRPr lang="en-GB"/>
        </a:p>
      </dgm:t>
    </dgm:pt>
    <dgm:pt modelId="{C3445F73-FC2A-9B43-8E8D-E4FDE4DF53A7}" type="sibTrans" cxnId="{CE59BB81-4A34-D046-92FE-EFB916DE5502}">
      <dgm:prSet/>
      <dgm:spPr>
        <a:ln>
          <a:solidFill>
            <a:srgbClr val="FFFF00"/>
          </a:solidFill>
        </a:ln>
      </dgm:spPr>
      <dgm:t>
        <a:bodyPr/>
        <a:lstStyle/>
        <a:p>
          <a:endParaRPr lang="en-GB"/>
        </a:p>
      </dgm:t>
    </dgm:pt>
    <dgm:pt modelId="{8B4C1314-3803-5C48-9271-1962A2B0A304}">
      <dgm:prSet phldrT="[Text]"/>
      <dgm:spPr/>
      <dgm:t>
        <a:bodyPr/>
        <a:lstStyle/>
        <a:p>
          <a:r>
            <a:rPr lang="en-GB" dirty="0">
              <a:solidFill>
                <a:srgbClr val="FFFF00"/>
              </a:solidFill>
            </a:rPr>
            <a:t>Comparing himself to false Apostles</a:t>
          </a:r>
        </a:p>
      </dgm:t>
    </dgm:pt>
    <dgm:pt modelId="{13E0AF8E-3C7B-3543-ADD4-65AF9EB3278D}" type="parTrans" cxnId="{9E02EE64-919B-F843-A536-6A94E14E9EAE}">
      <dgm:prSet/>
      <dgm:spPr/>
      <dgm:t>
        <a:bodyPr/>
        <a:lstStyle/>
        <a:p>
          <a:endParaRPr lang="en-GB"/>
        </a:p>
      </dgm:t>
    </dgm:pt>
    <dgm:pt modelId="{151C82DF-D96D-1A4A-9871-88919DBE404E}" type="sibTrans" cxnId="{9E02EE64-919B-F843-A536-6A94E14E9EAE}">
      <dgm:prSet/>
      <dgm:spPr>
        <a:ln>
          <a:solidFill>
            <a:srgbClr val="FFFF00"/>
          </a:solidFill>
        </a:ln>
      </dgm:spPr>
      <dgm:t>
        <a:bodyPr/>
        <a:lstStyle/>
        <a:p>
          <a:endParaRPr lang="en-GB"/>
        </a:p>
      </dgm:t>
    </dgm:pt>
    <dgm:pt modelId="{2FDDB105-C914-EE45-9490-8B5CCBAABA9C}">
      <dgm:prSet phldrT="[Text]"/>
      <dgm:spPr/>
      <dgm:t>
        <a:bodyPr/>
        <a:lstStyle/>
        <a:p>
          <a:r>
            <a:rPr lang="en-GB" dirty="0">
              <a:solidFill>
                <a:srgbClr val="FFFF00"/>
              </a:solidFill>
            </a:rPr>
            <a:t>Pointing them towards Jesus</a:t>
          </a:r>
        </a:p>
      </dgm:t>
    </dgm:pt>
    <dgm:pt modelId="{B5B56FD3-1BEE-7147-83EE-54B19A326C69}" type="parTrans" cxnId="{B4C96C51-5BE7-AF4F-AD63-B0F5923BF2D4}">
      <dgm:prSet/>
      <dgm:spPr/>
      <dgm:t>
        <a:bodyPr/>
        <a:lstStyle/>
        <a:p>
          <a:endParaRPr lang="en-GB"/>
        </a:p>
      </dgm:t>
    </dgm:pt>
    <dgm:pt modelId="{3EBAD5C9-0A03-7545-AD4A-2EC8AF7CC591}" type="sibTrans" cxnId="{B4C96C51-5BE7-AF4F-AD63-B0F5923BF2D4}">
      <dgm:prSet/>
      <dgm:spPr>
        <a:ln>
          <a:solidFill>
            <a:srgbClr val="FFFF00"/>
          </a:solidFill>
        </a:ln>
      </dgm:spPr>
      <dgm:t>
        <a:bodyPr/>
        <a:lstStyle/>
        <a:p>
          <a:endParaRPr lang="en-GB"/>
        </a:p>
      </dgm:t>
    </dgm:pt>
    <dgm:pt modelId="{65360FFF-CF6A-F941-83A5-894E7372C52C}" type="pres">
      <dgm:prSet presAssocID="{2C9DC53F-83EC-D34E-B8DD-05F63483A8B2}" presName="cycle" presStyleCnt="0">
        <dgm:presLayoutVars>
          <dgm:dir/>
          <dgm:resizeHandles val="exact"/>
        </dgm:presLayoutVars>
      </dgm:prSet>
      <dgm:spPr/>
    </dgm:pt>
    <dgm:pt modelId="{4343A3A4-3306-904B-A844-5132A868CC62}" type="pres">
      <dgm:prSet presAssocID="{2C30008C-8B72-F147-9E70-14B129FF35E4}" presName="dummy" presStyleCnt="0"/>
      <dgm:spPr/>
    </dgm:pt>
    <dgm:pt modelId="{0C5AAA0A-BBAD-1C42-8E2E-736DD0A728F4}" type="pres">
      <dgm:prSet presAssocID="{2C30008C-8B72-F147-9E70-14B129FF35E4}" presName="node" presStyleLbl="revTx" presStyleIdx="0" presStyleCnt="3">
        <dgm:presLayoutVars>
          <dgm:bulletEnabled val="1"/>
        </dgm:presLayoutVars>
      </dgm:prSet>
      <dgm:spPr/>
    </dgm:pt>
    <dgm:pt modelId="{B8FEEF56-D0CC-7348-AC5C-6AA494497E00}" type="pres">
      <dgm:prSet presAssocID="{C3445F73-FC2A-9B43-8E8D-E4FDE4DF53A7}" presName="sibTrans" presStyleLbl="node1" presStyleIdx="0" presStyleCnt="3"/>
      <dgm:spPr/>
    </dgm:pt>
    <dgm:pt modelId="{348D1C92-9549-F74E-BBE1-22D438656B14}" type="pres">
      <dgm:prSet presAssocID="{8B4C1314-3803-5C48-9271-1962A2B0A304}" presName="dummy" presStyleCnt="0"/>
      <dgm:spPr/>
    </dgm:pt>
    <dgm:pt modelId="{870A7E41-190F-5E40-985F-40BEB5A42DE6}" type="pres">
      <dgm:prSet presAssocID="{8B4C1314-3803-5C48-9271-1962A2B0A304}" presName="node" presStyleLbl="revTx" presStyleIdx="1" presStyleCnt="3">
        <dgm:presLayoutVars>
          <dgm:bulletEnabled val="1"/>
        </dgm:presLayoutVars>
      </dgm:prSet>
      <dgm:spPr/>
    </dgm:pt>
    <dgm:pt modelId="{5A488218-529A-674B-A738-4F58AABE0524}" type="pres">
      <dgm:prSet presAssocID="{151C82DF-D96D-1A4A-9871-88919DBE404E}" presName="sibTrans" presStyleLbl="node1" presStyleIdx="1" presStyleCnt="3"/>
      <dgm:spPr/>
    </dgm:pt>
    <dgm:pt modelId="{898B4E14-412D-394F-BC9D-2CC6957C27D1}" type="pres">
      <dgm:prSet presAssocID="{2FDDB105-C914-EE45-9490-8B5CCBAABA9C}" presName="dummy" presStyleCnt="0"/>
      <dgm:spPr/>
    </dgm:pt>
    <dgm:pt modelId="{5453E434-0D05-0B43-89A0-BABBECF5E27C}" type="pres">
      <dgm:prSet presAssocID="{2FDDB105-C914-EE45-9490-8B5CCBAABA9C}" presName="node" presStyleLbl="revTx" presStyleIdx="2" presStyleCnt="3">
        <dgm:presLayoutVars>
          <dgm:bulletEnabled val="1"/>
        </dgm:presLayoutVars>
      </dgm:prSet>
      <dgm:spPr/>
    </dgm:pt>
    <dgm:pt modelId="{27448ADE-FF19-0D46-BA86-C3A940080930}" type="pres">
      <dgm:prSet presAssocID="{3EBAD5C9-0A03-7545-AD4A-2EC8AF7CC591}" presName="sibTrans" presStyleLbl="node1" presStyleIdx="2" presStyleCnt="3"/>
      <dgm:spPr/>
    </dgm:pt>
  </dgm:ptLst>
  <dgm:cxnLst>
    <dgm:cxn modelId="{6A59B312-684B-4545-8E90-88C4284C15C4}" type="presOf" srcId="{2FDDB105-C914-EE45-9490-8B5CCBAABA9C}" destId="{5453E434-0D05-0B43-89A0-BABBECF5E27C}" srcOrd="0" destOrd="0" presId="urn:microsoft.com/office/officeart/2005/8/layout/cycle1"/>
    <dgm:cxn modelId="{C2990A14-018B-B145-A968-596CDD3EE2CE}" type="presOf" srcId="{151C82DF-D96D-1A4A-9871-88919DBE404E}" destId="{5A488218-529A-674B-A738-4F58AABE0524}" srcOrd="0" destOrd="0" presId="urn:microsoft.com/office/officeart/2005/8/layout/cycle1"/>
    <dgm:cxn modelId="{B4C96C51-5BE7-AF4F-AD63-B0F5923BF2D4}" srcId="{2C9DC53F-83EC-D34E-B8DD-05F63483A8B2}" destId="{2FDDB105-C914-EE45-9490-8B5CCBAABA9C}" srcOrd="2" destOrd="0" parTransId="{B5B56FD3-1BEE-7147-83EE-54B19A326C69}" sibTransId="{3EBAD5C9-0A03-7545-AD4A-2EC8AF7CC591}"/>
    <dgm:cxn modelId="{0FE1E151-4992-0147-AC48-F4DC1D500D30}" type="presOf" srcId="{8B4C1314-3803-5C48-9271-1962A2B0A304}" destId="{870A7E41-190F-5E40-985F-40BEB5A42DE6}" srcOrd="0" destOrd="0" presId="urn:microsoft.com/office/officeart/2005/8/layout/cycle1"/>
    <dgm:cxn modelId="{9E02EE64-919B-F843-A536-6A94E14E9EAE}" srcId="{2C9DC53F-83EC-D34E-B8DD-05F63483A8B2}" destId="{8B4C1314-3803-5C48-9271-1962A2B0A304}" srcOrd="1" destOrd="0" parTransId="{13E0AF8E-3C7B-3543-ADD4-65AF9EB3278D}" sibTransId="{151C82DF-D96D-1A4A-9871-88919DBE404E}"/>
    <dgm:cxn modelId="{CE59BB81-4A34-D046-92FE-EFB916DE5502}" srcId="{2C9DC53F-83EC-D34E-B8DD-05F63483A8B2}" destId="{2C30008C-8B72-F147-9E70-14B129FF35E4}" srcOrd="0" destOrd="0" parTransId="{6B5D7F44-A64A-2441-9419-E56FF1A24E2E}" sibTransId="{C3445F73-FC2A-9B43-8E8D-E4FDE4DF53A7}"/>
    <dgm:cxn modelId="{F9E89FCA-6FE7-EB4F-8743-D9A967D64703}" type="presOf" srcId="{C3445F73-FC2A-9B43-8E8D-E4FDE4DF53A7}" destId="{B8FEEF56-D0CC-7348-AC5C-6AA494497E00}" srcOrd="0" destOrd="0" presId="urn:microsoft.com/office/officeart/2005/8/layout/cycle1"/>
    <dgm:cxn modelId="{70C18CCB-FDC4-564F-98B1-CEB54E06F946}" type="presOf" srcId="{2C9DC53F-83EC-D34E-B8DD-05F63483A8B2}" destId="{65360FFF-CF6A-F941-83A5-894E7372C52C}" srcOrd="0" destOrd="0" presId="urn:microsoft.com/office/officeart/2005/8/layout/cycle1"/>
    <dgm:cxn modelId="{73A153D3-288B-9241-BBEE-B4AA60DF3CAE}" type="presOf" srcId="{3EBAD5C9-0A03-7545-AD4A-2EC8AF7CC591}" destId="{27448ADE-FF19-0D46-BA86-C3A940080930}" srcOrd="0" destOrd="0" presId="urn:microsoft.com/office/officeart/2005/8/layout/cycle1"/>
    <dgm:cxn modelId="{850AB7EF-33A3-C34B-B91C-1DC9AC47AA63}" type="presOf" srcId="{2C30008C-8B72-F147-9E70-14B129FF35E4}" destId="{0C5AAA0A-BBAD-1C42-8E2E-736DD0A728F4}" srcOrd="0" destOrd="0" presId="urn:microsoft.com/office/officeart/2005/8/layout/cycle1"/>
    <dgm:cxn modelId="{B6C626AF-8A28-A044-BFF1-18E8D094DCF0}" type="presParOf" srcId="{65360FFF-CF6A-F941-83A5-894E7372C52C}" destId="{4343A3A4-3306-904B-A844-5132A868CC62}" srcOrd="0" destOrd="0" presId="urn:microsoft.com/office/officeart/2005/8/layout/cycle1"/>
    <dgm:cxn modelId="{A1618A88-F24B-BA49-A00B-C862DA46EC24}" type="presParOf" srcId="{65360FFF-CF6A-F941-83A5-894E7372C52C}" destId="{0C5AAA0A-BBAD-1C42-8E2E-736DD0A728F4}" srcOrd="1" destOrd="0" presId="urn:microsoft.com/office/officeart/2005/8/layout/cycle1"/>
    <dgm:cxn modelId="{F49694C3-BA59-1E46-9B45-71E87FD9BB1D}" type="presParOf" srcId="{65360FFF-CF6A-F941-83A5-894E7372C52C}" destId="{B8FEEF56-D0CC-7348-AC5C-6AA494497E00}" srcOrd="2" destOrd="0" presId="urn:microsoft.com/office/officeart/2005/8/layout/cycle1"/>
    <dgm:cxn modelId="{47814DB8-61CB-944F-AA60-593D41286741}" type="presParOf" srcId="{65360FFF-CF6A-F941-83A5-894E7372C52C}" destId="{348D1C92-9549-F74E-BBE1-22D438656B14}" srcOrd="3" destOrd="0" presId="urn:microsoft.com/office/officeart/2005/8/layout/cycle1"/>
    <dgm:cxn modelId="{3E6431D7-A321-394A-B8F1-94082D6ED29D}" type="presParOf" srcId="{65360FFF-CF6A-F941-83A5-894E7372C52C}" destId="{870A7E41-190F-5E40-985F-40BEB5A42DE6}" srcOrd="4" destOrd="0" presId="urn:microsoft.com/office/officeart/2005/8/layout/cycle1"/>
    <dgm:cxn modelId="{981D475A-D32A-0845-96CB-34A9131BF33C}" type="presParOf" srcId="{65360FFF-CF6A-F941-83A5-894E7372C52C}" destId="{5A488218-529A-674B-A738-4F58AABE0524}" srcOrd="5" destOrd="0" presId="urn:microsoft.com/office/officeart/2005/8/layout/cycle1"/>
    <dgm:cxn modelId="{1CBF22DB-E99B-8D48-B4E0-8D738A7CE1CC}" type="presParOf" srcId="{65360FFF-CF6A-F941-83A5-894E7372C52C}" destId="{898B4E14-412D-394F-BC9D-2CC6957C27D1}" srcOrd="6" destOrd="0" presId="urn:microsoft.com/office/officeart/2005/8/layout/cycle1"/>
    <dgm:cxn modelId="{72B51D48-A547-7A4F-B1F0-3AEF9E3D6031}" type="presParOf" srcId="{65360FFF-CF6A-F941-83A5-894E7372C52C}" destId="{5453E434-0D05-0B43-89A0-BABBECF5E27C}" srcOrd="7" destOrd="0" presId="urn:microsoft.com/office/officeart/2005/8/layout/cycle1"/>
    <dgm:cxn modelId="{DCF10537-9043-E348-B703-CC764CDC85BE}" type="presParOf" srcId="{65360FFF-CF6A-F941-83A5-894E7372C52C}" destId="{27448ADE-FF19-0D46-BA86-C3A940080930}" srcOrd="8" destOrd="0" presId="urn:microsoft.com/office/officeart/2005/8/layout/cycle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5AAA0A-BBAD-1C42-8E2E-736DD0A728F4}">
      <dsp:nvSpPr>
        <dsp:cNvPr id="0" name=""/>
        <dsp:cNvSpPr/>
      </dsp:nvSpPr>
      <dsp:spPr>
        <a:xfrm>
          <a:off x="4446311" y="301176"/>
          <a:ext cx="1531066" cy="15310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GB" sz="2300" kern="1200" dirty="0">
              <a:solidFill>
                <a:srgbClr val="FFFF00"/>
              </a:solidFill>
            </a:rPr>
            <a:t>Defending himself</a:t>
          </a:r>
        </a:p>
      </dsp:txBody>
      <dsp:txXfrm>
        <a:off x="4446311" y="301176"/>
        <a:ext cx="1531066" cy="1531066"/>
      </dsp:txXfrm>
    </dsp:sp>
    <dsp:sp modelId="{B8FEEF56-D0CC-7348-AC5C-6AA494497E00}">
      <dsp:nvSpPr>
        <dsp:cNvPr id="0" name=""/>
        <dsp:cNvSpPr/>
      </dsp:nvSpPr>
      <dsp:spPr>
        <a:xfrm>
          <a:off x="2114426" y="-14"/>
          <a:ext cx="3620018" cy="3620018"/>
        </a:xfrm>
        <a:prstGeom prst="circularArrow">
          <a:avLst>
            <a:gd name="adj1" fmla="val 8247"/>
            <a:gd name="adj2" fmla="val 576028"/>
            <a:gd name="adj3" fmla="val 2964262"/>
            <a:gd name="adj4" fmla="val 51450"/>
            <a:gd name="adj5" fmla="val 9622"/>
          </a:avLst>
        </a:prstGeom>
        <a:solidFill>
          <a:schemeClr val="accent1">
            <a:hueOff val="0"/>
            <a:satOff val="0"/>
            <a:lumOff val="0"/>
            <a:alphaOff val="0"/>
          </a:schemeClr>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sp>
    <dsp:sp modelId="{870A7E41-190F-5E40-985F-40BEB5A42DE6}">
      <dsp:nvSpPr>
        <dsp:cNvPr id="0" name=""/>
        <dsp:cNvSpPr/>
      </dsp:nvSpPr>
      <dsp:spPr>
        <a:xfrm>
          <a:off x="3158902" y="2531033"/>
          <a:ext cx="1531066" cy="15310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GB" sz="2300" kern="1200" dirty="0">
              <a:solidFill>
                <a:srgbClr val="FFFF00"/>
              </a:solidFill>
            </a:rPr>
            <a:t>Comparing himself to false Apostles</a:t>
          </a:r>
        </a:p>
      </dsp:txBody>
      <dsp:txXfrm>
        <a:off x="3158902" y="2531033"/>
        <a:ext cx="1531066" cy="1531066"/>
      </dsp:txXfrm>
    </dsp:sp>
    <dsp:sp modelId="{5A488218-529A-674B-A738-4F58AABE0524}">
      <dsp:nvSpPr>
        <dsp:cNvPr id="0" name=""/>
        <dsp:cNvSpPr/>
      </dsp:nvSpPr>
      <dsp:spPr>
        <a:xfrm>
          <a:off x="2114426" y="-14"/>
          <a:ext cx="3620018" cy="3620018"/>
        </a:xfrm>
        <a:prstGeom prst="circularArrow">
          <a:avLst>
            <a:gd name="adj1" fmla="val 8247"/>
            <a:gd name="adj2" fmla="val 576028"/>
            <a:gd name="adj3" fmla="val 10172522"/>
            <a:gd name="adj4" fmla="val 7259710"/>
            <a:gd name="adj5" fmla="val 9622"/>
          </a:avLst>
        </a:prstGeom>
        <a:solidFill>
          <a:schemeClr val="accent1">
            <a:hueOff val="0"/>
            <a:satOff val="0"/>
            <a:lumOff val="0"/>
            <a:alphaOff val="0"/>
          </a:schemeClr>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sp>
    <dsp:sp modelId="{5453E434-0D05-0B43-89A0-BABBECF5E27C}">
      <dsp:nvSpPr>
        <dsp:cNvPr id="0" name=""/>
        <dsp:cNvSpPr/>
      </dsp:nvSpPr>
      <dsp:spPr>
        <a:xfrm>
          <a:off x="1871493" y="301176"/>
          <a:ext cx="1531066" cy="15310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GB" sz="2300" kern="1200" dirty="0">
              <a:solidFill>
                <a:srgbClr val="FFFF00"/>
              </a:solidFill>
            </a:rPr>
            <a:t>Pointing them towards Jesus</a:t>
          </a:r>
        </a:p>
      </dsp:txBody>
      <dsp:txXfrm>
        <a:off x="1871493" y="301176"/>
        <a:ext cx="1531066" cy="1531066"/>
      </dsp:txXfrm>
    </dsp:sp>
    <dsp:sp modelId="{27448ADE-FF19-0D46-BA86-C3A940080930}">
      <dsp:nvSpPr>
        <dsp:cNvPr id="0" name=""/>
        <dsp:cNvSpPr/>
      </dsp:nvSpPr>
      <dsp:spPr>
        <a:xfrm>
          <a:off x="2114426" y="-14"/>
          <a:ext cx="3620018" cy="3620018"/>
        </a:xfrm>
        <a:prstGeom prst="circularArrow">
          <a:avLst>
            <a:gd name="adj1" fmla="val 8247"/>
            <a:gd name="adj2" fmla="val 576028"/>
            <a:gd name="adj3" fmla="val 16857101"/>
            <a:gd name="adj4" fmla="val 14966871"/>
            <a:gd name="adj5" fmla="val 9622"/>
          </a:avLst>
        </a:prstGeom>
        <a:solidFill>
          <a:schemeClr val="accent1">
            <a:hueOff val="0"/>
            <a:satOff val="0"/>
            <a:lumOff val="0"/>
            <a:alphaOff val="0"/>
          </a:schemeClr>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5/1/20</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1943085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237864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4180378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1630699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5616660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24946292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23530550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25861580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2067106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2 Corinthians 13</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259632" y="-6507"/>
            <a:ext cx="6444206" cy="707886"/>
          </a:xfrm>
          <a:prstGeom prst="rect">
            <a:avLst/>
          </a:prstGeom>
          <a:noFill/>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Without repentance, the teachers and followers of the False Gospel, were heading for judgment</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2FE9AF1D-7F1B-DB41-83CF-512254615CFB}"/>
              </a:ext>
            </a:extLst>
          </p:cNvPr>
          <p:cNvSpPr txBox="1"/>
          <p:nvPr/>
        </p:nvSpPr>
        <p:spPr>
          <a:xfrm>
            <a:off x="-11877" y="581879"/>
            <a:ext cx="9144000"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Paul warns them of their pending judgment.  His hope they will repent before it’s too late.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Church discipline important.  Prepares us for when Jesus returns in power to judge the world.</a:t>
            </a:r>
          </a:p>
        </p:txBody>
      </p:sp>
      <p:sp>
        <p:nvSpPr>
          <p:cNvPr id="6" name="TextBox 5">
            <a:extLst>
              <a:ext uri="{FF2B5EF4-FFF2-40B4-BE49-F238E27FC236}">
                <a16:creationId xmlns:a16="http://schemas.microsoft.com/office/drawing/2014/main" id="{E8E2F304-D7B9-6843-AA30-3B9EDCBF719B}"/>
              </a:ext>
            </a:extLst>
          </p:cNvPr>
          <p:cNvSpPr txBox="1"/>
          <p:nvPr/>
        </p:nvSpPr>
        <p:spPr>
          <a:xfrm>
            <a:off x="-83904" y="1141941"/>
            <a:ext cx="9131277" cy="400110"/>
          </a:xfrm>
          <a:prstGeom prst="rect">
            <a:avLst/>
          </a:prstGeom>
          <a:noFill/>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A church who have lost their fear of God → disobedience and a rejection of Christ</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8A3F8FF0-97F2-FE4D-BA9F-69664E9F664D}"/>
              </a:ext>
            </a:extLst>
          </p:cNvPr>
          <p:cNvSpPr txBox="1"/>
          <p:nvPr/>
        </p:nvSpPr>
        <p:spPr>
          <a:xfrm>
            <a:off x="-11877" y="1582503"/>
            <a:ext cx="9131277"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What prevents us from truly “Being in the faith”</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ECC7ABA7-CDA2-A347-AAF0-F54218587DAE}"/>
              </a:ext>
            </a:extLst>
          </p:cNvPr>
          <p:cNvSpPr txBox="1"/>
          <p:nvPr/>
        </p:nvSpPr>
        <p:spPr>
          <a:xfrm>
            <a:off x="-1" y="1920950"/>
            <a:ext cx="9131277" cy="1200329"/>
          </a:xfrm>
          <a:prstGeom prst="rect">
            <a:avLst/>
          </a:prstGeom>
          <a:noFill/>
        </p:spPr>
        <p:txBody>
          <a:bodyPr wrap="square" rtlCol="0">
            <a:spAutoFit/>
          </a:bodyPr>
          <a:lstStyle/>
          <a:p>
            <a:pPr marL="342900" indent="-342900">
              <a:buAutoNum type="arabicPeriod"/>
            </a:pPr>
            <a:r>
              <a:rPr lang="en-AU" dirty="0">
                <a:solidFill>
                  <a:schemeClr val="bg1"/>
                </a:solidFill>
                <a:latin typeface="Times New Roman" panose="02020603050405020304" pitchFamily="18" charset="0"/>
                <a:cs typeface="Times New Roman" panose="02020603050405020304" pitchFamily="18" charset="0"/>
              </a:rPr>
              <a:t>A </a:t>
            </a:r>
            <a:r>
              <a:rPr lang="en-AU" i="1" dirty="0">
                <a:solidFill>
                  <a:schemeClr val="bg1"/>
                </a:solidFill>
                <a:latin typeface="Times New Roman" panose="02020603050405020304" pitchFamily="18" charset="0"/>
                <a:cs typeface="Times New Roman" panose="02020603050405020304" pitchFamily="18" charset="0"/>
              </a:rPr>
              <a:t>human religious perversion of the Gospel</a:t>
            </a:r>
            <a:r>
              <a:rPr lang="en-AU" dirty="0">
                <a:solidFill>
                  <a:schemeClr val="bg1"/>
                </a:solidFill>
                <a:latin typeface="Times New Roman" panose="02020603050405020304" pitchFamily="18" charset="0"/>
                <a:cs typeface="Times New Roman" panose="02020603050405020304" pitchFamily="18" charset="0"/>
              </a:rPr>
              <a:t> – in a religion but no relationship with Christ</a:t>
            </a:r>
          </a:p>
          <a:p>
            <a:pPr marL="342900" indent="-342900">
              <a:buFontTx/>
              <a:buAutoNum type="arabicPeriod"/>
            </a:pPr>
            <a:r>
              <a:rPr lang="en-AU" dirty="0">
                <a:solidFill>
                  <a:schemeClr val="bg1"/>
                </a:solidFill>
                <a:latin typeface="Times New Roman" panose="02020603050405020304" pitchFamily="18" charset="0"/>
                <a:cs typeface="Times New Roman" panose="02020603050405020304" pitchFamily="18" charset="0"/>
              </a:rPr>
              <a:t>A </a:t>
            </a:r>
            <a:r>
              <a:rPr lang="en-AU" i="1" dirty="0">
                <a:solidFill>
                  <a:schemeClr val="bg1"/>
                </a:solidFill>
                <a:latin typeface="Times New Roman" panose="02020603050405020304" pitchFamily="18" charset="0"/>
                <a:cs typeface="Times New Roman" panose="02020603050405020304" pitchFamily="18" charset="0"/>
              </a:rPr>
              <a:t>Self-Saving Gospel</a:t>
            </a:r>
            <a:r>
              <a:rPr lang="en-AU" dirty="0">
                <a:solidFill>
                  <a:schemeClr val="bg1"/>
                </a:solidFill>
                <a:latin typeface="Times New Roman" panose="02020603050405020304" pitchFamily="18" charset="0"/>
                <a:cs typeface="Times New Roman" panose="02020603050405020304" pitchFamily="18" charset="0"/>
              </a:rPr>
              <a:t> – “I don’t need a saviour because I’m a good person”</a:t>
            </a:r>
            <a:endParaRPr lang="en-AU" i="1" dirty="0">
              <a:solidFill>
                <a:schemeClr val="bg1"/>
              </a:solidFill>
              <a:latin typeface="Times New Roman" panose="02020603050405020304" pitchFamily="18" charset="0"/>
              <a:cs typeface="Times New Roman" panose="02020603050405020304" pitchFamily="18" charset="0"/>
            </a:endParaRPr>
          </a:p>
          <a:p>
            <a:pPr marL="342900" indent="-342900">
              <a:buAutoNum type="arabicPeriod"/>
            </a:pPr>
            <a:r>
              <a:rPr lang="en-AU" i="1" dirty="0">
                <a:solidFill>
                  <a:schemeClr val="bg1"/>
                </a:solidFill>
                <a:latin typeface="Times New Roman" panose="02020603050405020304" pitchFamily="18" charset="0"/>
                <a:cs typeface="Times New Roman" panose="02020603050405020304" pitchFamily="18" charset="0"/>
              </a:rPr>
              <a:t>Emptying of the cost of Discipleship </a:t>
            </a:r>
            <a:r>
              <a:rPr lang="en-AU" dirty="0">
                <a:solidFill>
                  <a:schemeClr val="bg1"/>
                </a:solidFill>
                <a:latin typeface="Times New Roman" panose="02020603050405020304" pitchFamily="18" charset="0"/>
                <a:cs typeface="Times New Roman" panose="02020603050405020304" pitchFamily="18" charset="0"/>
              </a:rPr>
              <a:t>– Easy Believism – Belief but no fruit of transformation</a:t>
            </a:r>
          </a:p>
          <a:p>
            <a:pPr marL="342900" indent="-342900">
              <a:buAutoNum type="arabicPeriod"/>
            </a:pPr>
            <a:r>
              <a:rPr lang="en-AU" i="1" dirty="0">
                <a:solidFill>
                  <a:schemeClr val="bg1"/>
                </a:solidFill>
                <a:latin typeface="Times New Roman" panose="02020603050405020304" pitchFamily="18" charset="0"/>
                <a:cs typeface="Times New Roman" panose="02020603050405020304" pitchFamily="18" charset="0"/>
              </a:rPr>
              <a:t>Human-given unfounded assurance</a:t>
            </a:r>
            <a:r>
              <a:rPr lang="en-AU" dirty="0">
                <a:solidFill>
                  <a:schemeClr val="bg1"/>
                </a:solidFill>
                <a:latin typeface="Times New Roman" panose="02020603050405020304" pitchFamily="18" charset="0"/>
                <a:cs typeface="Times New Roman" panose="02020603050405020304" pitchFamily="18" charset="0"/>
              </a:rPr>
              <a:t> – Once Saved Always Saved – I can’t be lost</a:t>
            </a:r>
          </a:p>
        </p:txBody>
      </p:sp>
      <p:sp>
        <p:nvSpPr>
          <p:cNvPr id="13" name="TextBox 12">
            <a:extLst>
              <a:ext uri="{FF2B5EF4-FFF2-40B4-BE49-F238E27FC236}">
                <a16:creationId xmlns:a16="http://schemas.microsoft.com/office/drawing/2014/main" id="{15EC301B-C00D-EC4F-83EA-80B03BE5B23A}"/>
              </a:ext>
            </a:extLst>
          </p:cNvPr>
          <p:cNvSpPr txBox="1"/>
          <p:nvPr/>
        </p:nvSpPr>
        <p:spPr>
          <a:xfrm>
            <a:off x="-5939" y="3060981"/>
            <a:ext cx="9131277" cy="400110"/>
          </a:xfrm>
          <a:prstGeom prst="rect">
            <a:avLst/>
          </a:prstGeom>
          <a:noFill/>
        </p:spPr>
        <p:txBody>
          <a:bodyPr wrap="square" rtlCol="0">
            <a:spAutoFit/>
          </a:bodyPr>
          <a:lstStyle/>
          <a:p>
            <a:pPr algn="ctr"/>
            <a:r>
              <a:rPr lang="en-AU" sz="2000" b="1" dirty="0">
                <a:solidFill>
                  <a:srgbClr val="FFFF00"/>
                </a:solidFill>
                <a:latin typeface="Times New Roman" panose="02020603050405020304" pitchFamily="18" charset="0"/>
                <a:cs typeface="Times New Roman" panose="02020603050405020304" pitchFamily="18" charset="0"/>
              </a:rPr>
              <a:t>Truth  and the Presence of Jesus – Signs of a Church “in the Faith”</a:t>
            </a:r>
            <a:endParaRPr lang="en-AU" sz="2000" b="1" i="1" dirty="0">
              <a:solidFill>
                <a:srgbClr val="FFFF00"/>
              </a:solidFill>
              <a:latin typeface="Times New Roman" panose="02020603050405020304" pitchFamily="18" charset="0"/>
              <a:cs typeface="Times New Roman" panose="02020603050405020304" pitchFamily="18" charset="0"/>
            </a:endParaRPr>
          </a:p>
        </p:txBody>
      </p:sp>
      <p:cxnSp>
        <p:nvCxnSpPr>
          <p:cNvPr id="3" name="Straight Connector 2">
            <a:extLst>
              <a:ext uri="{FF2B5EF4-FFF2-40B4-BE49-F238E27FC236}">
                <a16:creationId xmlns:a16="http://schemas.microsoft.com/office/drawing/2014/main" id="{3F7137A3-A53D-FB4F-835F-1DC66D171963}"/>
              </a:ext>
            </a:extLst>
          </p:cNvPr>
          <p:cNvCxnSpPr>
            <a:cxnSpLocks/>
          </p:cNvCxnSpPr>
          <p:nvPr/>
        </p:nvCxnSpPr>
        <p:spPr>
          <a:xfrm>
            <a:off x="323528" y="1555863"/>
            <a:ext cx="8352928" cy="0"/>
          </a:xfrm>
          <a:prstGeom prst="line">
            <a:avLst/>
          </a:prstGeom>
        </p:spPr>
        <p:style>
          <a:lnRef idx="2">
            <a:schemeClr val="accent1"/>
          </a:lnRef>
          <a:fillRef idx="0">
            <a:schemeClr val="accent1"/>
          </a:fillRef>
          <a:effectRef idx="1">
            <a:schemeClr val="accent1"/>
          </a:effectRef>
          <a:fontRef idx="minor">
            <a:schemeClr val="tx1"/>
          </a:fontRef>
        </p:style>
      </p:cxnSp>
      <p:sp>
        <p:nvSpPr>
          <p:cNvPr id="12" name="TextBox 11">
            <a:extLst>
              <a:ext uri="{FF2B5EF4-FFF2-40B4-BE49-F238E27FC236}">
                <a16:creationId xmlns:a16="http://schemas.microsoft.com/office/drawing/2014/main" id="{3AC6E019-3905-6B42-A5AE-0E9BDEC4A631}"/>
              </a:ext>
            </a:extLst>
          </p:cNvPr>
          <p:cNvSpPr txBox="1"/>
          <p:nvPr/>
        </p:nvSpPr>
        <p:spPr>
          <a:xfrm>
            <a:off x="0" y="3345051"/>
            <a:ext cx="9047373" cy="400110"/>
          </a:xfrm>
          <a:prstGeom prst="rect">
            <a:avLst/>
          </a:prstGeom>
          <a:noFill/>
        </p:spPr>
        <p:txBody>
          <a:bodyPr wrap="square" rtlCol="0">
            <a:spAutoFit/>
          </a:bodyPr>
          <a:lstStyle/>
          <a:p>
            <a:r>
              <a:rPr lang="en-AU" sz="2000" dirty="0">
                <a:solidFill>
                  <a:schemeClr val="bg1"/>
                </a:solidFill>
                <a:latin typeface="Times New Roman" panose="02020603050405020304" pitchFamily="18" charset="0"/>
                <a:cs typeface="Times New Roman" panose="02020603050405020304" pitchFamily="18" charset="0"/>
              </a:rPr>
              <a:t>1.  A church of</a:t>
            </a:r>
            <a:r>
              <a:rPr lang="en-AU" sz="2000" dirty="0">
                <a:solidFill>
                  <a:srgbClr val="FFFF00"/>
                </a:solidFill>
                <a:latin typeface="Times New Roman" panose="02020603050405020304" pitchFamily="18" charset="0"/>
                <a:cs typeface="Times New Roman" panose="02020603050405020304" pitchFamily="18" charset="0"/>
              </a:rPr>
              <a:t> truth</a:t>
            </a:r>
            <a:r>
              <a:rPr lang="en-AU" sz="2000" dirty="0">
                <a:solidFill>
                  <a:schemeClr val="bg1"/>
                </a:solidFill>
                <a:latin typeface="Times New Roman" panose="02020603050405020304" pitchFamily="18" charset="0"/>
                <a:cs typeface="Times New Roman" panose="02020603050405020304" pitchFamily="18" charset="0"/>
              </a:rPr>
              <a:t> – contentment found in knowing the true Jesus</a:t>
            </a:r>
          </a:p>
        </p:txBody>
      </p:sp>
      <p:sp>
        <p:nvSpPr>
          <p:cNvPr id="14" name="TextBox 13">
            <a:extLst>
              <a:ext uri="{FF2B5EF4-FFF2-40B4-BE49-F238E27FC236}">
                <a16:creationId xmlns:a16="http://schemas.microsoft.com/office/drawing/2014/main" id="{C9466FB5-766D-3C4C-820C-5B86C40C61F6}"/>
              </a:ext>
            </a:extLst>
          </p:cNvPr>
          <p:cNvSpPr txBox="1"/>
          <p:nvPr/>
        </p:nvSpPr>
        <p:spPr>
          <a:xfrm>
            <a:off x="-1" y="3707718"/>
            <a:ext cx="9131276" cy="400110"/>
          </a:xfrm>
          <a:prstGeom prst="rect">
            <a:avLst/>
          </a:prstGeom>
          <a:noFill/>
        </p:spPr>
        <p:txBody>
          <a:bodyPr wrap="square" rtlCol="0">
            <a:spAutoFit/>
          </a:bodyPr>
          <a:lstStyle/>
          <a:p>
            <a:r>
              <a:rPr lang="en-AU" sz="2000" dirty="0">
                <a:solidFill>
                  <a:schemeClr val="bg1"/>
                </a:solidFill>
                <a:latin typeface="Times New Roman" panose="02020603050405020304" pitchFamily="18" charset="0"/>
                <a:cs typeface="Times New Roman" panose="02020603050405020304" pitchFamily="18" charset="0"/>
              </a:rPr>
              <a:t>2.  A church who </a:t>
            </a:r>
            <a:r>
              <a:rPr lang="en-AU" sz="2000" dirty="0">
                <a:solidFill>
                  <a:srgbClr val="FFFF00"/>
                </a:solidFill>
                <a:latin typeface="Times New Roman" panose="02020603050405020304" pitchFamily="18" charset="0"/>
                <a:cs typeface="Times New Roman" panose="02020603050405020304" pitchFamily="18" charset="0"/>
              </a:rPr>
              <a:t>reconcile and who unite in Christ</a:t>
            </a:r>
          </a:p>
        </p:txBody>
      </p:sp>
      <p:sp>
        <p:nvSpPr>
          <p:cNvPr id="15" name="TextBox 14">
            <a:extLst>
              <a:ext uri="{FF2B5EF4-FFF2-40B4-BE49-F238E27FC236}">
                <a16:creationId xmlns:a16="http://schemas.microsoft.com/office/drawing/2014/main" id="{E00DB8C2-62B8-E14C-8B3A-5787ABDC602F}"/>
              </a:ext>
            </a:extLst>
          </p:cNvPr>
          <p:cNvSpPr txBox="1"/>
          <p:nvPr/>
        </p:nvSpPr>
        <p:spPr>
          <a:xfrm>
            <a:off x="-11877" y="4029268"/>
            <a:ext cx="9143152" cy="400110"/>
          </a:xfrm>
          <a:prstGeom prst="rect">
            <a:avLst/>
          </a:prstGeom>
          <a:noFill/>
        </p:spPr>
        <p:txBody>
          <a:bodyPr wrap="square" rtlCol="0">
            <a:spAutoFit/>
          </a:bodyPr>
          <a:lstStyle/>
          <a:p>
            <a:r>
              <a:rPr lang="en-AU" sz="2000" dirty="0">
                <a:solidFill>
                  <a:schemeClr val="bg1"/>
                </a:solidFill>
                <a:latin typeface="Times New Roman" panose="02020603050405020304" pitchFamily="18" charset="0"/>
                <a:cs typeface="Times New Roman" panose="02020603050405020304" pitchFamily="18" charset="0"/>
              </a:rPr>
              <a:t>3.  A church who </a:t>
            </a:r>
            <a:r>
              <a:rPr lang="en-AU" sz="2000" dirty="0">
                <a:solidFill>
                  <a:srgbClr val="FFFF00"/>
                </a:solidFill>
                <a:latin typeface="Times New Roman" panose="02020603050405020304" pitchFamily="18" charset="0"/>
                <a:cs typeface="Times New Roman" panose="02020603050405020304" pitchFamily="18" charset="0"/>
              </a:rPr>
              <a:t>rejoice in the restoration</a:t>
            </a:r>
            <a:r>
              <a:rPr lang="en-AU" sz="2000" dirty="0">
                <a:solidFill>
                  <a:schemeClr val="bg1"/>
                </a:solidFill>
                <a:latin typeface="Times New Roman" panose="02020603050405020304" pitchFamily="18" charset="0"/>
                <a:cs typeface="Times New Roman" panose="02020603050405020304" pitchFamily="18" charset="0"/>
              </a:rPr>
              <a:t> of those who sin – no joy in the fallen away</a:t>
            </a:r>
          </a:p>
        </p:txBody>
      </p:sp>
      <p:sp>
        <p:nvSpPr>
          <p:cNvPr id="16" name="TextBox 15">
            <a:extLst>
              <a:ext uri="{FF2B5EF4-FFF2-40B4-BE49-F238E27FC236}">
                <a16:creationId xmlns:a16="http://schemas.microsoft.com/office/drawing/2014/main" id="{EA7904DE-D5F7-944B-B10B-75F42E485752}"/>
              </a:ext>
            </a:extLst>
          </p:cNvPr>
          <p:cNvSpPr txBox="1"/>
          <p:nvPr/>
        </p:nvSpPr>
        <p:spPr>
          <a:xfrm>
            <a:off x="-2" y="4369080"/>
            <a:ext cx="9144001" cy="400110"/>
          </a:xfrm>
          <a:prstGeom prst="rect">
            <a:avLst/>
          </a:prstGeom>
          <a:noFill/>
        </p:spPr>
        <p:txBody>
          <a:bodyPr wrap="square" rtlCol="0">
            <a:spAutoFit/>
          </a:bodyPr>
          <a:lstStyle/>
          <a:p>
            <a:r>
              <a:rPr lang="en-AU" sz="2000" dirty="0">
                <a:solidFill>
                  <a:schemeClr val="bg1"/>
                </a:solidFill>
                <a:latin typeface="Times New Roman" panose="02020603050405020304" pitchFamily="18" charset="0"/>
                <a:cs typeface="Times New Roman" panose="02020603050405020304" pitchFamily="18" charset="0"/>
              </a:rPr>
              <a:t>4.  A church of </a:t>
            </a:r>
            <a:r>
              <a:rPr lang="en-AU" sz="2000" dirty="0">
                <a:solidFill>
                  <a:srgbClr val="FFFF00"/>
                </a:solidFill>
                <a:latin typeface="Times New Roman" panose="02020603050405020304" pitchFamily="18" charset="0"/>
                <a:cs typeface="Times New Roman" panose="02020603050405020304" pitchFamily="18" charset="0"/>
              </a:rPr>
              <a:t>shared fellowship</a:t>
            </a:r>
            <a:r>
              <a:rPr lang="en-AU" sz="2000" dirty="0">
                <a:solidFill>
                  <a:schemeClr val="bg1"/>
                </a:solidFill>
                <a:latin typeface="Times New Roman" panose="02020603050405020304" pitchFamily="18" charset="0"/>
                <a:cs typeface="Times New Roman" panose="02020603050405020304" pitchFamily="18" charset="0"/>
              </a:rPr>
              <a:t> –  delight in fellowshipping with one another</a:t>
            </a:r>
          </a:p>
        </p:txBody>
      </p:sp>
      <p:sp>
        <p:nvSpPr>
          <p:cNvPr id="18" name="TextBox 17">
            <a:extLst>
              <a:ext uri="{FF2B5EF4-FFF2-40B4-BE49-F238E27FC236}">
                <a16:creationId xmlns:a16="http://schemas.microsoft.com/office/drawing/2014/main" id="{98E796ED-88D6-0B42-BFE1-1E2C01437770}"/>
              </a:ext>
            </a:extLst>
          </p:cNvPr>
          <p:cNvSpPr txBox="1"/>
          <p:nvPr/>
        </p:nvSpPr>
        <p:spPr>
          <a:xfrm>
            <a:off x="864520" y="4700782"/>
            <a:ext cx="3528392" cy="707886"/>
          </a:xfrm>
          <a:prstGeom prst="rect">
            <a:avLst/>
          </a:prstGeom>
          <a:noFill/>
        </p:spPr>
        <p:txBody>
          <a:bodyPr wrap="square" lIns="0" rIns="0" numCol="1"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Comfort one another;</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Agree with one another;</a:t>
            </a:r>
          </a:p>
        </p:txBody>
      </p:sp>
      <p:sp>
        <p:nvSpPr>
          <p:cNvPr id="19" name="TextBox 18">
            <a:extLst>
              <a:ext uri="{FF2B5EF4-FFF2-40B4-BE49-F238E27FC236}">
                <a16:creationId xmlns:a16="http://schemas.microsoft.com/office/drawing/2014/main" id="{6A06FC69-D642-CF4F-B5BF-531B7D70C9E0}"/>
              </a:ext>
            </a:extLst>
          </p:cNvPr>
          <p:cNvSpPr txBox="1"/>
          <p:nvPr/>
        </p:nvSpPr>
        <p:spPr>
          <a:xfrm>
            <a:off x="3851920" y="4682921"/>
            <a:ext cx="4608512" cy="707886"/>
          </a:xfrm>
          <a:prstGeom prst="rect">
            <a:avLst/>
          </a:prstGeom>
          <a:noFill/>
        </p:spPr>
        <p:txBody>
          <a:bodyPr wrap="square" lIns="0" rIns="0" numCol="1"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Live in peace with one another;</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a holy affection for one another</a:t>
            </a:r>
          </a:p>
        </p:txBody>
      </p:sp>
    </p:spTree>
    <p:extLst>
      <p:ext uri="{BB962C8B-B14F-4D97-AF65-F5344CB8AC3E}">
        <p14:creationId xmlns:p14="http://schemas.microsoft.com/office/powerpoint/2010/main" val="78204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8"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797724"/>
          </a:xfrm>
          <a:prstGeom prst="rect">
            <a:avLst/>
          </a:prstGeom>
          <a:noFill/>
          <a:ln w="9525">
            <a:noFill/>
            <a:miter lim="800000"/>
            <a:headEnd/>
            <a:tailEnd/>
          </a:ln>
        </p:spPr>
        <p:txBody>
          <a:bodyPr wrap="square">
            <a:prstTxWarp prst="textNoShape">
              <a:avLst/>
            </a:prstTxWarp>
            <a:spAutoFit/>
          </a:bodyPr>
          <a:lstStyle/>
          <a:p>
            <a:pPr>
              <a:lnSpc>
                <a:spcPct val="110000"/>
              </a:lnSpc>
              <a:spcAft>
                <a:spcPts val="0"/>
              </a:spcAft>
            </a:pPr>
            <a:r>
              <a:rPr lang="en-AU" sz="2600" i="1"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(ESV)</a:t>
            </a:r>
            <a:r>
              <a:rPr lang="en-AU" sz="2600" b="1"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AU" sz="2800" b="1"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13 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This is the third time I am coming to you.  Every charge must be established by the evidence of two or three witnesses.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I warned those who sinned before and all the others, and I warn them now while absent, as I did when present on my second visit, that if I come again I will not spare them —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3 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since you seek proof that Christ is speaking in me.  He is not weak in dealing with you, but is powerful among you.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4 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For he was crucified in weakness, but lives by the power of God.  For we also are weak in him, but in dealing with you we will live with him by the power of God.</a:t>
            </a:r>
            <a:r>
              <a:rPr lang="en-AU" sz="2800" dirty="0">
                <a:solidFill>
                  <a:schemeClr val="bg1"/>
                </a:solidFill>
                <a:latin typeface="Times New Roman" panose="02020603050405020304" pitchFamily="18" charset="0"/>
                <a:cs typeface="Times New Roman" panose="02020603050405020304" pitchFamily="18" charset="0"/>
              </a:rPr>
              <a:t> </a:t>
            </a:r>
            <a:endPar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822691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41847"/>
          </a:xfrm>
          <a:prstGeom prst="rect">
            <a:avLst/>
          </a:prstGeom>
          <a:noFill/>
          <a:ln w="9525">
            <a:noFill/>
            <a:miter lim="800000"/>
            <a:headEnd/>
            <a:tailEnd/>
          </a:ln>
        </p:spPr>
        <p:txBody>
          <a:bodyPr wrap="square">
            <a:prstTxWarp prst="textNoShape">
              <a:avLst/>
            </a:prstTxWarp>
            <a:spAutoFit/>
          </a:bodyPr>
          <a:lstStyle/>
          <a:p>
            <a:pPr>
              <a:lnSpc>
                <a:spcPct val="110000"/>
              </a:lnSpc>
              <a:spcAft>
                <a:spcPts val="0"/>
              </a:spcAft>
            </a:pP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5 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Examine yourselves, to see whether you are in the faith.  Test yourselves.  Or do you not realise this about yourselves, that Jesus Christ is in you? — unless indeed you fail to meet the test!  </a:t>
            </a: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6 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I hope you will find out that we have not failed the test.  </a:t>
            </a: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7 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But we pray to God that you may not do wrong — not that we may appear to have met the test, but that you may do what is right, though we may seem to have failed.  </a:t>
            </a: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8 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For we cannot do anything against the truth, but only for the truth.  </a:t>
            </a: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9 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For we are glad when we are weak and you are strong.  Your restoration is what we pray for.  </a:t>
            </a: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10 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For this reason I write these things while I am away from you, that when I come I may not have to be severe in my use of the authority that the Lord has given me for building up and not for tearing down.</a:t>
            </a:r>
            <a:r>
              <a:rPr lang="en-AU" sz="2600" dirty="0">
                <a:solidFill>
                  <a:schemeClr val="bg1"/>
                </a:solidFill>
                <a:latin typeface="Times New Roman" panose="02020603050405020304" pitchFamily="18" charset="0"/>
                <a:cs typeface="Times New Roman" panose="02020603050405020304" pitchFamily="18" charset="0"/>
              </a:rPr>
              <a:t> </a:t>
            </a:r>
            <a:endPar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167219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431709"/>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11 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Finally, brothers, rejoice.  Aim for restoration, comfort one another, agree with one another, live in peace; and the God of love and peace will be with you.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12 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Greet one another with a holy kiss.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13 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All the saints greet you. </a:t>
            </a:r>
          </a:p>
          <a:p>
            <a:pPr indent="152400">
              <a:lnSpc>
                <a:spcPct val="115000"/>
              </a:lnSpc>
              <a:spcAft>
                <a:spcPts val="0"/>
              </a:spcAf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p>
          <a:p>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14 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The grace of the Lord Jesus Christ and the love of God and the fellowship of the Holy Spirit be with you all.</a:t>
            </a:r>
            <a:r>
              <a:rPr lang="en-AU" sz="2800" dirty="0">
                <a:solidFill>
                  <a:schemeClr val="bg1"/>
                </a:solidFill>
                <a:latin typeface="Times New Roman" panose="02020603050405020304" pitchFamily="18" charset="0"/>
                <a:cs typeface="Times New Roman" panose="02020603050405020304" pitchFamily="18" charset="0"/>
              </a:rPr>
              <a:t> </a:t>
            </a:r>
            <a:endPar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896507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Vinyl Record">
            <a:extLst>
              <a:ext uri="{FF2B5EF4-FFF2-40B4-BE49-F238E27FC236}">
                <a16:creationId xmlns:a16="http://schemas.microsoft.com/office/drawing/2014/main" id="{42C810B9-FF82-3040-BAF3-C29C8A2FC0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50042" y="1057300"/>
            <a:ext cx="6892550" cy="458569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Diagram 1">
            <a:extLst>
              <a:ext uri="{FF2B5EF4-FFF2-40B4-BE49-F238E27FC236}">
                <a16:creationId xmlns:a16="http://schemas.microsoft.com/office/drawing/2014/main" id="{BE0BEE0E-A3CA-BC4B-9F0D-B0B9413BEF79}"/>
              </a:ext>
            </a:extLst>
          </p:cNvPr>
          <p:cNvGraphicFramePr/>
          <p:nvPr>
            <p:extLst>
              <p:ext uri="{D42A27DB-BD31-4B8C-83A1-F6EECF244321}">
                <p14:modId xmlns:p14="http://schemas.microsoft.com/office/powerpoint/2010/main" val="93875735"/>
              </p:ext>
            </p:extLst>
          </p:nvPr>
        </p:nvGraphicFramePr>
        <p:xfrm>
          <a:off x="899592" y="825500"/>
          <a:ext cx="7848872"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TextBox 2">
            <a:extLst>
              <a:ext uri="{FF2B5EF4-FFF2-40B4-BE49-F238E27FC236}">
                <a16:creationId xmlns:a16="http://schemas.microsoft.com/office/drawing/2014/main" id="{0BAC8E51-4267-B64B-AA64-1A0D24E651D6}"/>
              </a:ext>
            </a:extLst>
          </p:cNvPr>
          <p:cNvSpPr txBox="1"/>
          <p:nvPr/>
        </p:nvSpPr>
        <p:spPr>
          <a:xfrm>
            <a:off x="467544" y="121196"/>
            <a:ext cx="8496944" cy="461665"/>
          </a:xfrm>
          <a:prstGeom prst="rect">
            <a:avLst/>
          </a:prstGeom>
          <a:noFill/>
        </p:spPr>
        <p:txBody>
          <a:bodyPr wrap="square" rtlCol="0">
            <a:spAutoFit/>
          </a:bodyPr>
          <a:lstStyle/>
          <a:p>
            <a:r>
              <a:rPr lang="en-AU" sz="2400" b="1" dirty="0">
                <a:solidFill>
                  <a:srgbClr val="FFFF00"/>
                </a:solidFill>
              </a:rPr>
              <a:t>Paul’s Passion for: Jesus;  The Gospel;  Truth</a:t>
            </a:r>
          </a:p>
        </p:txBody>
      </p:sp>
      <p:sp>
        <p:nvSpPr>
          <p:cNvPr id="4" name="Oval 3">
            <a:extLst>
              <a:ext uri="{FF2B5EF4-FFF2-40B4-BE49-F238E27FC236}">
                <a16:creationId xmlns:a16="http://schemas.microsoft.com/office/drawing/2014/main" id="{67E7321D-D938-5449-BCD7-283D0BC0B73E}"/>
              </a:ext>
            </a:extLst>
          </p:cNvPr>
          <p:cNvSpPr/>
          <p:nvPr/>
        </p:nvSpPr>
        <p:spPr>
          <a:xfrm>
            <a:off x="3851920" y="2281436"/>
            <a:ext cx="1944216" cy="792088"/>
          </a:xfrm>
          <a:prstGeom prst="ellips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5" name="TextBox 4">
            <a:extLst>
              <a:ext uri="{FF2B5EF4-FFF2-40B4-BE49-F238E27FC236}">
                <a16:creationId xmlns:a16="http://schemas.microsoft.com/office/drawing/2014/main" id="{BE759E8F-C75B-C448-B701-9E5C14274E81}"/>
              </a:ext>
            </a:extLst>
          </p:cNvPr>
          <p:cNvSpPr txBox="1"/>
          <p:nvPr/>
        </p:nvSpPr>
        <p:spPr>
          <a:xfrm>
            <a:off x="4391980" y="2281436"/>
            <a:ext cx="1044116" cy="400110"/>
          </a:xfrm>
          <a:prstGeom prst="rect">
            <a:avLst/>
          </a:prstGeom>
          <a:noFill/>
        </p:spPr>
        <p:txBody>
          <a:bodyPr wrap="square" rtlCol="0">
            <a:spAutoFit/>
          </a:bodyPr>
          <a:lstStyle/>
          <a:p>
            <a:r>
              <a:rPr lang="en-AU" sz="2000" b="1" dirty="0">
                <a:latin typeface="Times New Roman" panose="02020603050405020304" pitchFamily="18" charset="0"/>
                <a:cs typeface="Times New Roman" panose="02020603050405020304" pitchFamily="18" charset="0"/>
              </a:rPr>
              <a:t>Build</a:t>
            </a:r>
          </a:p>
        </p:txBody>
      </p:sp>
      <p:sp>
        <p:nvSpPr>
          <p:cNvPr id="8" name="TextBox 7">
            <a:extLst>
              <a:ext uri="{FF2B5EF4-FFF2-40B4-BE49-F238E27FC236}">
                <a16:creationId xmlns:a16="http://schemas.microsoft.com/office/drawing/2014/main" id="{43D921A4-AC7B-B04A-B198-B0F1A3C63901}"/>
              </a:ext>
            </a:extLst>
          </p:cNvPr>
          <p:cNvSpPr txBox="1"/>
          <p:nvPr/>
        </p:nvSpPr>
        <p:spPr>
          <a:xfrm>
            <a:off x="3967113" y="2555396"/>
            <a:ext cx="1812722" cy="400110"/>
          </a:xfrm>
          <a:prstGeom prst="rect">
            <a:avLst/>
          </a:prstGeom>
          <a:noFill/>
        </p:spPr>
        <p:txBody>
          <a:bodyPr wrap="square" rtlCol="0">
            <a:spAutoFit/>
          </a:bodyPr>
          <a:lstStyle/>
          <a:p>
            <a:r>
              <a:rPr lang="en-AU" sz="2000" b="1" dirty="0">
                <a:latin typeface="Times New Roman" panose="02020603050405020304" pitchFamily="18" charset="0"/>
                <a:cs typeface="Times New Roman" panose="02020603050405020304" pitchFamily="18" charset="0"/>
              </a:rPr>
              <a:t>the Church up</a:t>
            </a:r>
          </a:p>
        </p:txBody>
      </p:sp>
      <p:sp>
        <p:nvSpPr>
          <p:cNvPr id="6" name="TextBox 5">
            <a:extLst>
              <a:ext uri="{FF2B5EF4-FFF2-40B4-BE49-F238E27FC236}">
                <a16:creationId xmlns:a16="http://schemas.microsoft.com/office/drawing/2014/main" id="{1B56F461-143E-184E-91AD-CB014BAA58FE}"/>
              </a:ext>
            </a:extLst>
          </p:cNvPr>
          <p:cNvSpPr txBox="1"/>
          <p:nvPr/>
        </p:nvSpPr>
        <p:spPr>
          <a:xfrm>
            <a:off x="22982" y="1055878"/>
            <a:ext cx="2547433" cy="1754326"/>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Corinthians and all</a:t>
            </a:r>
            <a:br>
              <a:rPr lang="en-AU" dirty="0">
                <a:solidFill>
                  <a:srgbClr val="FFFF00"/>
                </a:solidFill>
                <a:latin typeface="Times New Roman" panose="02020603050405020304" pitchFamily="18" charset="0"/>
                <a:cs typeface="Times New Roman" panose="02020603050405020304" pitchFamily="18" charset="0"/>
              </a:rPr>
            </a:br>
            <a:r>
              <a:rPr lang="en-AU" dirty="0">
                <a:solidFill>
                  <a:srgbClr val="FFFF00"/>
                </a:solidFill>
                <a:latin typeface="Times New Roman" panose="02020603050405020304" pitchFamily="18" charset="0"/>
                <a:cs typeface="Times New Roman" panose="02020603050405020304" pitchFamily="18" charset="0"/>
              </a:rPr>
              <a:t>its warnings, are for our:</a:t>
            </a:r>
          </a:p>
          <a:p>
            <a:pPr marL="358775" indent="-223838">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instruction</a:t>
            </a:r>
          </a:p>
          <a:p>
            <a:pPr marL="358775" indent="-223838">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encouragement</a:t>
            </a:r>
          </a:p>
          <a:p>
            <a:pPr marL="358775" indent="-223838">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formation into disciples of Christ</a:t>
            </a:r>
          </a:p>
        </p:txBody>
      </p:sp>
      <p:sp>
        <p:nvSpPr>
          <p:cNvPr id="9" name="TextBox 8">
            <a:extLst>
              <a:ext uri="{FF2B5EF4-FFF2-40B4-BE49-F238E27FC236}">
                <a16:creationId xmlns:a16="http://schemas.microsoft.com/office/drawing/2014/main" id="{E77C0858-B745-8841-AC34-1C1B99FE0408}"/>
              </a:ext>
            </a:extLst>
          </p:cNvPr>
          <p:cNvSpPr txBox="1"/>
          <p:nvPr/>
        </p:nvSpPr>
        <p:spPr>
          <a:xfrm>
            <a:off x="138175" y="2780670"/>
            <a:ext cx="2547433" cy="2862322"/>
          </a:xfrm>
          <a:prstGeom prst="rect">
            <a:avLst/>
          </a:prstGeom>
          <a:noFill/>
          <a:ln>
            <a:solidFill>
              <a:schemeClr val="bg1"/>
            </a:solidFill>
          </a:ln>
        </p:spPr>
        <p:txBody>
          <a:bodyPr wrap="square" rtlCol="0">
            <a:spAutoFit/>
          </a:bodyPr>
          <a:lstStyle/>
          <a:p>
            <a:r>
              <a:rPr lang="en-AU" sz="2000" dirty="0">
                <a:solidFill>
                  <a:schemeClr val="bg1"/>
                </a:solidFill>
                <a:latin typeface="Times New Roman" panose="02020603050405020304" pitchFamily="18" charset="0"/>
                <a:cs typeface="Times New Roman" panose="02020603050405020304" pitchFamily="18" charset="0"/>
              </a:rPr>
              <a:t>We pray that our thoughts will not be led astray from </a:t>
            </a:r>
            <a:r>
              <a:rPr lang="en-AU" sz="2000" dirty="0">
                <a:solidFill>
                  <a:schemeClr val="bg1"/>
                </a:solidFill>
                <a:latin typeface="Comic Sans MS" panose="030F0902030302020204" pitchFamily="66" charset="0"/>
                <a:cs typeface="Times New Roman" panose="02020603050405020304" pitchFamily="18" charset="0"/>
              </a:rPr>
              <a:t>a sincere and pure devotion to Christ</a:t>
            </a:r>
            <a:r>
              <a:rPr lang="en-AU" sz="2000" dirty="0">
                <a:solidFill>
                  <a:schemeClr val="bg1"/>
                </a:solidFill>
                <a:latin typeface="Times New Roman" panose="02020603050405020304" pitchFamily="18" charset="0"/>
                <a:cs typeface="Times New Roman" panose="02020603050405020304" pitchFamily="18" charset="0"/>
              </a:rPr>
              <a:t>.  And that when Jesus returns, we will be the pure bride that He’s coming for</a:t>
            </a:r>
          </a:p>
        </p:txBody>
      </p:sp>
    </p:spTree>
    <p:extLst>
      <p:ext uri="{BB962C8B-B14F-4D97-AF65-F5344CB8AC3E}">
        <p14:creationId xmlns:p14="http://schemas.microsoft.com/office/powerpoint/2010/main" val="1160036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259632" y="-6507"/>
            <a:ext cx="6444206" cy="830997"/>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Without repentance, the teachers and followers of the False Gospel, were heading for judgment</a:t>
            </a:r>
            <a:endParaRPr lang="en-AU" sz="2400" i="1" dirty="0">
              <a:solidFill>
                <a:srgbClr val="FFFF00"/>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2FE9AF1D-7F1B-DB41-83CF-512254615CFB}"/>
              </a:ext>
            </a:extLst>
          </p:cNvPr>
          <p:cNvSpPr txBox="1"/>
          <p:nvPr/>
        </p:nvSpPr>
        <p:spPr>
          <a:xfrm>
            <a:off x="3005" y="769268"/>
            <a:ext cx="9144000" cy="1200329"/>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Paul warns them of their pending judgment.  His hope they will repent before it’s too late.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Enough witnesses/evidence/warnings.  It’s time for the church to deal with these false apostles.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Church discipline is an example of the Gospel and judgment of Christ.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Aim for restoration, but if no repentance/restoration, then judgment in the Power of God.</a:t>
            </a:r>
          </a:p>
        </p:txBody>
      </p:sp>
      <p:sp>
        <p:nvSpPr>
          <p:cNvPr id="12" name="Rectangle 11">
            <a:extLst>
              <a:ext uri="{FF2B5EF4-FFF2-40B4-BE49-F238E27FC236}">
                <a16:creationId xmlns:a16="http://schemas.microsoft.com/office/drawing/2014/main" id="{F58259F6-EB2F-3A4C-8664-8CD491BD18D6}"/>
              </a:ext>
            </a:extLst>
          </p:cNvPr>
          <p:cNvSpPr/>
          <p:nvPr/>
        </p:nvSpPr>
        <p:spPr>
          <a:xfrm>
            <a:off x="323528" y="1921396"/>
            <a:ext cx="8652554" cy="1200329"/>
          </a:xfrm>
          <a:prstGeom prst="rect">
            <a:avLst/>
          </a:prstGeom>
          <a:solidFill>
            <a:schemeClr val="bg1"/>
          </a:solidFill>
        </p:spPr>
        <p:txBody>
          <a:bodyPr wrap="square">
            <a:spAutoFit/>
          </a:bodyPr>
          <a:lstStyle/>
          <a:p>
            <a:pPr>
              <a:spcAft>
                <a:spcPts val="0"/>
              </a:spcAft>
            </a:pPr>
            <a:r>
              <a:rPr lang="en-AU" b="1" dirty="0">
                <a:latin typeface="Comic Sans MS" panose="030F0902030302020204" pitchFamily="66" charset="0"/>
                <a:ea typeface="Arial" panose="020B0604020202020204" pitchFamily="34" charset="0"/>
                <a:cs typeface="Times New Roman" panose="02020603050405020304" pitchFamily="18" charset="0"/>
              </a:rPr>
              <a:t>13 </a:t>
            </a:r>
            <a:r>
              <a:rPr lang="en-AU" dirty="0">
                <a:latin typeface="Comic Sans MS" panose="030F0902030302020204" pitchFamily="66" charset="0"/>
                <a:ea typeface="Arial" panose="020B0604020202020204" pitchFamily="34" charset="0"/>
                <a:cs typeface="Times New Roman" panose="02020603050405020304" pitchFamily="18" charset="0"/>
              </a:rPr>
              <a:t>This is the third time I am coming to you.  Every charge must be established by the evidence of two or three witnesses.  </a:t>
            </a:r>
            <a:r>
              <a:rPr lang="en-AU" b="1" baseline="30000" dirty="0">
                <a:latin typeface="Comic Sans MS" panose="030F0902030302020204" pitchFamily="66" charset="0"/>
                <a:ea typeface="Arial" panose="020B0604020202020204" pitchFamily="34" charset="0"/>
                <a:cs typeface="Times New Roman" panose="02020603050405020304" pitchFamily="18" charset="0"/>
              </a:rPr>
              <a:t>2 </a:t>
            </a:r>
            <a:r>
              <a:rPr lang="en-AU" dirty="0">
                <a:latin typeface="Comic Sans MS" panose="030F0902030302020204" pitchFamily="66" charset="0"/>
                <a:ea typeface="Arial" panose="020B0604020202020204" pitchFamily="34" charset="0"/>
                <a:cs typeface="Times New Roman" panose="02020603050405020304" pitchFamily="18" charset="0"/>
              </a:rPr>
              <a:t>I warned those who sinned before and all the others, and I warn them now while absent, as I did when present on my second visit, that if I come again I will not spare them....</a:t>
            </a:r>
            <a:r>
              <a:rPr lang="en-AU" dirty="0"/>
              <a:t> </a:t>
            </a:r>
            <a:endParaRPr lang="en-AU" dirty="0">
              <a:latin typeface="Comic Sans MS" panose="030F0902030302020204" pitchFamily="66" charset="0"/>
              <a:ea typeface="Times New Roman" panose="02020603050405020304" pitchFamily="18" charset="0"/>
            </a:endParaRPr>
          </a:p>
        </p:txBody>
      </p:sp>
      <p:sp>
        <p:nvSpPr>
          <p:cNvPr id="13" name="Rectangle 12">
            <a:extLst>
              <a:ext uri="{FF2B5EF4-FFF2-40B4-BE49-F238E27FC236}">
                <a16:creationId xmlns:a16="http://schemas.microsoft.com/office/drawing/2014/main" id="{6A58C296-D22F-D147-A055-60B83CB26E47}"/>
              </a:ext>
            </a:extLst>
          </p:cNvPr>
          <p:cNvSpPr/>
          <p:nvPr/>
        </p:nvSpPr>
        <p:spPr>
          <a:xfrm>
            <a:off x="1115616" y="3145532"/>
            <a:ext cx="7344815" cy="1200329"/>
          </a:xfrm>
          <a:prstGeom prst="rect">
            <a:avLst/>
          </a:prstGeom>
          <a:solidFill>
            <a:schemeClr val="bg1"/>
          </a:solidFill>
        </p:spPr>
        <p:txBody>
          <a:bodyPr wrap="square">
            <a:spAutoFit/>
          </a:bodyPr>
          <a:lstStyle/>
          <a:p>
            <a:pPr>
              <a:spcAft>
                <a:spcPts val="0"/>
              </a:spcAft>
            </a:pP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Deuteronomy 19:15</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 (ESV)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15 </a:t>
            </a:r>
            <a:r>
              <a:rPr lang="en-US" dirty="0">
                <a:latin typeface="Comic Sans MS" panose="030F0902030302020204" pitchFamily="66" charset="0"/>
                <a:ea typeface="Times New Roman" panose="02020603050405020304" pitchFamily="18" charset="0"/>
                <a:cs typeface="Times New Roman" panose="02020603050405020304" pitchFamily="18" charset="0"/>
              </a:rPr>
              <a:t>“A single witness shall not suffice against a person for any crime or for any wrong in connection with any offense that he has committed.  Only on the evidence of two witnesses or of three witnesses shall a charge be established.</a:t>
            </a:r>
            <a:r>
              <a:rPr lang="en-AU" dirty="0"/>
              <a:t> </a:t>
            </a:r>
            <a:endParaRPr lang="en-AU"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3033744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259632" y="-6507"/>
            <a:ext cx="6444206" cy="830997"/>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Without repentance, the teachers and followers of the False Gospel, were heading for judgment</a:t>
            </a:r>
            <a:endParaRPr lang="en-AU" sz="2400" i="1" dirty="0">
              <a:solidFill>
                <a:srgbClr val="FFFF00"/>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2FE9AF1D-7F1B-DB41-83CF-512254615CFB}"/>
              </a:ext>
            </a:extLst>
          </p:cNvPr>
          <p:cNvSpPr txBox="1"/>
          <p:nvPr/>
        </p:nvSpPr>
        <p:spPr>
          <a:xfrm>
            <a:off x="3005" y="769268"/>
            <a:ext cx="9144000" cy="1477328"/>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Paul warns them of their pending judgment.  His hope they will repent before it’s too late.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Enough witnesses/evidence/warnings.  It’s time for the church to deal with these false apostles.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Church discipline is an example of the Gospel and judgment of Christ.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Aim for restoration, but if no repentance/restoration, then judgment in the Power of God.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Excommunication – no longer welcome in the church, for failure to repent of serious sin</a:t>
            </a:r>
          </a:p>
        </p:txBody>
      </p:sp>
      <p:sp>
        <p:nvSpPr>
          <p:cNvPr id="12" name="Rectangle 11">
            <a:extLst>
              <a:ext uri="{FF2B5EF4-FFF2-40B4-BE49-F238E27FC236}">
                <a16:creationId xmlns:a16="http://schemas.microsoft.com/office/drawing/2014/main" id="{F58259F6-EB2F-3A4C-8664-8CD491BD18D6}"/>
              </a:ext>
            </a:extLst>
          </p:cNvPr>
          <p:cNvSpPr/>
          <p:nvPr/>
        </p:nvSpPr>
        <p:spPr>
          <a:xfrm>
            <a:off x="245723" y="2713484"/>
            <a:ext cx="8652554" cy="1200329"/>
          </a:xfrm>
          <a:prstGeom prst="rect">
            <a:avLst/>
          </a:prstGeom>
          <a:solidFill>
            <a:schemeClr val="bg1"/>
          </a:solidFill>
        </p:spPr>
        <p:txBody>
          <a:bodyPr wrap="square">
            <a:spAutoFit/>
          </a:bodyPr>
          <a:lstStyle/>
          <a:p>
            <a:pPr>
              <a:spcAft>
                <a:spcPts val="0"/>
              </a:spcAft>
            </a:pPr>
            <a:r>
              <a:rPr lang="en-AU" b="1" dirty="0">
                <a:latin typeface="Comic Sans MS" panose="030F0902030302020204" pitchFamily="66" charset="0"/>
                <a:ea typeface="Arial" panose="020B0604020202020204" pitchFamily="34" charset="0"/>
                <a:cs typeface="Times New Roman" panose="02020603050405020304" pitchFamily="18" charset="0"/>
              </a:rPr>
              <a:t>13 </a:t>
            </a:r>
            <a:r>
              <a:rPr lang="en-AU" dirty="0">
                <a:latin typeface="Comic Sans MS" panose="030F0902030302020204" pitchFamily="66" charset="0"/>
                <a:ea typeface="Arial" panose="020B0604020202020204" pitchFamily="34" charset="0"/>
                <a:cs typeface="Times New Roman" panose="02020603050405020304" pitchFamily="18" charset="0"/>
              </a:rPr>
              <a:t>This is the third time I am coming to you.  Every charge must be established by the evidence of two or three witnesses.  </a:t>
            </a:r>
            <a:r>
              <a:rPr lang="en-AU" b="1" baseline="30000" dirty="0">
                <a:latin typeface="Comic Sans MS" panose="030F0902030302020204" pitchFamily="66" charset="0"/>
                <a:ea typeface="Arial" panose="020B0604020202020204" pitchFamily="34" charset="0"/>
                <a:cs typeface="Times New Roman" panose="02020603050405020304" pitchFamily="18" charset="0"/>
              </a:rPr>
              <a:t>2 </a:t>
            </a:r>
            <a:r>
              <a:rPr lang="en-AU" dirty="0">
                <a:latin typeface="Comic Sans MS" panose="030F0902030302020204" pitchFamily="66" charset="0"/>
                <a:ea typeface="Arial" panose="020B0604020202020204" pitchFamily="34" charset="0"/>
                <a:cs typeface="Times New Roman" panose="02020603050405020304" pitchFamily="18" charset="0"/>
              </a:rPr>
              <a:t>I warned those who sinned before and all the others, and I warn them now while absent, as I did when present on my second visit, that if I come again I will not spare them....</a:t>
            </a:r>
            <a:r>
              <a:rPr lang="en-AU" dirty="0"/>
              <a:t> </a:t>
            </a:r>
            <a:endParaRPr lang="en-AU" dirty="0">
              <a:latin typeface="Comic Sans MS" panose="030F0902030302020204" pitchFamily="66" charset="0"/>
              <a:ea typeface="Times New Roman" panose="02020603050405020304" pitchFamily="18" charset="0"/>
            </a:endParaRPr>
          </a:p>
        </p:txBody>
      </p:sp>
      <p:sp>
        <p:nvSpPr>
          <p:cNvPr id="5" name="Rectangle 4">
            <a:extLst>
              <a:ext uri="{FF2B5EF4-FFF2-40B4-BE49-F238E27FC236}">
                <a16:creationId xmlns:a16="http://schemas.microsoft.com/office/drawing/2014/main" id="{91AA88A0-15B8-514E-A81B-3F88F815A8C2}"/>
              </a:ext>
            </a:extLst>
          </p:cNvPr>
          <p:cNvSpPr/>
          <p:nvPr/>
        </p:nvSpPr>
        <p:spPr>
          <a:xfrm>
            <a:off x="164738" y="3960674"/>
            <a:ext cx="8814524" cy="1754326"/>
          </a:xfrm>
          <a:prstGeom prst="rect">
            <a:avLst/>
          </a:prstGeom>
          <a:solidFill>
            <a:schemeClr val="bg1"/>
          </a:solidFill>
        </p:spPr>
        <p:txBody>
          <a:bodyPr wrap="square">
            <a:spAutoFit/>
          </a:bodyPr>
          <a:lstStyle/>
          <a:p>
            <a:pPr>
              <a:spcAft>
                <a:spcPts val="0"/>
              </a:spcAft>
            </a:pPr>
            <a:r>
              <a:rPr lang="en-US" dirty="0">
                <a:latin typeface="Comic Sans MS" panose="030F0902030302020204" pitchFamily="66" charset="0"/>
                <a:ea typeface="Times New Roman" panose="02020603050405020304" pitchFamily="18" charset="0"/>
                <a:cs typeface="Times New Roman" panose="02020603050405020304" pitchFamily="18" charset="0"/>
              </a:rPr>
              <a:t>Matthew 18:</a:t>
            </a:r>
            <a:r>
              <a:rPr lang="en-AU" dirty="0">
                <a:latin typeface="Comic Sans MS" panose="030F0902030302020204" pitchFamily="66" charset="0"/>
                <a:ea typeface="Times New Roman" panose="02020603050405020304" pitchFamily="18" charset="0"/>
                <a:cs typeface="Times New Roman" panose="02020603050405020304" pitchFamily="18" charset="0"/>
              </a:rPr>
              <a:t> (ESV)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15 </a:t>
            </a:r>
            <a:r>
              <a:rPr lang="en-US"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“If your brother sins against you, go and tell him his fault, between you and him alone.  If he listens to you, you have gained your brother.</a:t>
            </a:r>
            <a:r>
              <a:rPr lang="en-US" dirty="0">
                <a:latin typeface="Comic Sans MS" panose="030F0902030302020204" pitchFamily="66" charset="0"/>
                <a:ea typeface="Times New Roman" panose="02020603050405020304" pitchFamily="18" charset="0"/>
                <a:cs typeface="Times New Roman" panose="02020603050405020304" pitchFamily="18" charset="0"/>
              </a:rPr>
              <a:t>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16 </a:t>
            </a:r>
            <a:r>
              <a:rPr lang="en-US"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But if he does not listen, take one or two others along with you, that every charge may be established by the evidence of two or three witnesses.</a:t>
            </a:r>
            <a:r>
              <a:rPr lang="en-US" dirty="0">
                <a:latin typeface="Comic Sans MS" panose="030F0902030302020204" pitchFamily="66" charset="0"/>
                <a:ea typeface="Times New Roman" panose="02020603050405020304" pitchFamily="18" charset="0"/>
                <a:cs typeface="Times New Roman" panose="02020603050405020304" pitchFamily="18" charset="0"/>
              </a:rPr>
              <a:t>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17 </a:t>
            </a:r>
            <a:r>
              <a:rPr lang="en-US"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If he refuses to listen to them, tell it to the church.  And if he refuses to listen even to the church, let him be to you as a Gentile and a tax collector.</a:t>
            </a:r>
            <a:r>
              <a:rPr lang="en-AU" dirty="0"/>
              <a:t> </a:t>
            </a:r>
            <a:endParaRPr lang="en-AU"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856255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259632" y="-6507"/>
            <a:ext cx="6444206" cy="830997"/>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Without repentance, the teachers and followers of the False Gospel, were heading for judgment</a:t>
            </a:r>
            <a:endParaRPr lang="en-AU" sz="2400" i="1" dirty="0">
              <a:solidFill>
                <a:srgbClr val="FFFF00"/>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2FE9AF1D-7F1B-DB41-83CF-512254615CFB}"/>
              </a:ext>
            </a:extLst>
          </p:cNvPr>
          <p:cNvSpPr txBox="1"/>
          <p:nvPr/>
        </p:nvSpPr>
        <p:spPr>
          <a:xfrm>
            <a:off x="3005" y="769268"/>
            <a:ext cx="9144000" cy="1754326"/>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Paul warns them of their pending judgment.  His hope they will repent before it’s too late.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Enough witnesses/evidence/warnings.  It’s time for the church to deal with these false apostles.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Church discipline is an example of the Gospel and judgment of Christ.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Aim for restoration, but if no repentance/restoration, then judgment in the Power of God.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Excommunication – no longer welcome in the church, for failure to repent of serious sin</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Church discipline important.  Prepares us for when Jesus returns in power to judge the world.</a:t>
            </a:r>
          </a:p>
        </p:txBody>
      </p:sp>
      <p:sp>
        <p:nvSpPr>
          <p:cNvPr id="5" name="Rectangle 4">
            <a:extLst>
              <a:ext uri="{FF2B5EF4-FFF2-40B4-BE49-F238E27FC236}">
                <a16:creationId xmlns:a16="http://schemas.microsoft.com/office/drawing/2014/main" id="{91AA88A0-15B8-514E-A81B-3F88F815A8C2}"/>
              </a:ext>
            </a:extLst>
          </p:cNvPr>
          <p:cNvSpPr/>
          <p:nvPr/>
        </p:nvSpPr>
        <p:spPr>
          <a:xfrm>
            <a:off x="164738" y="3960674"/>
            <a:ext cx="8814524" cy="1754326"/>
          </a:xfrm>
          <a:prstGeom prst="rect">
            <a:avLst/>
          </a:prstGeom>
          <a:solidFill>
            <a:schemeClr val="bg1"/>
          </a:solidFill>
        </p:spPr>
        <p:txBody>
          <a:bodyPr wrap="square">
            <a:spAutoFit/>
          </a:bodyPr>
          <a:lstStyle/>
          <a:p>
            <a:pPr>
              <a:spcAft>
                <a:spcPts val="0"/>
              </a:spcAft>
            </a:pPr>
            <a:r>
              <a:rPr lang="en-US" dirty="0">
                <a:latin typeface="Comic Sans MS" panose="030F0902030302020204" pitchFamily="66" charset="0"/>
                <a:ea typeface="Times New Roman" panose="02020603050405020304" pitchFamily="18" charset="0"/>
                <a:cs typeface="Times New Roman" panose="02020603050405020304" pitchFamily="18" charset="0"/>
              </a:rPr>
              <a:t>Matthew 7:</a:t>
            </a:r>
            <a:r>
              <a:rPr lang="en-AU" dirty="0">
                <a:latin typeface="Comic Sans MS" panose="030F0902030302020204" pitchFamily="66" charset="0"/>
                <a:ea typeface="Times New Roman" panose="02020603050405020304" pitchFamily="18" charset="0"/>
                <a:cs typeface="Times New Roman" panose="02020603050405020304" pitchFamily="18" charset="0"/>
              </a:rPr>
              <a:t> (ESV)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21 </a:t>
            </a:r>
            <a:r>
              <a:rPr lang="en-US"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“Not everyone who says to me, ‘Lord, Lord,’ will enter the kingdom of heaven, but the one who does the will of my Father who is in heaven.</a:t>
            </a:r>
            <a:r>
              <a:rPr lang="en-US" dirty="0">
                <a:latin typeface="Comic Sans MS" panose="030F0902030302020204" pitchFamily="66" charset="0"/>
                <a:ea typeface="Times New Roman" panose="02020603050405020304" pitchFamily="18" charset="0"/>
                <a:cs typeface="Times New Roman" panose="02020603050405020304" pitchFamily="18" charset="0"/>
              </a:rPr>
              <a:t>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22 </a:t>
            </a:r>
            <a:r>
              <a:rPr lang="en-US"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On that day many will say to me, ‘Lord, Lord, did we not prophesy in your name, and cast out demons in your name, and do many mighty works in your name?’</a:t>
            </a:r>
            <a:r>
              <a:rPr lang="en-US" dirty="0">
                <a:latin typeface="Comic Sans MS" panose="030F0902030302020204" pitchFamily="66" charset="0"/>
                <a:ea typeface="Times New Roman" panose="02020603050405020304" pitchFamily="18" charset="0"/>
                <a:cs typeface="Times New Roman" panose="02020603050405020304" pitchFamily="18" charset="0"/>
              </a:rPr>
              <a:t>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23 </a:t>
            </a:r>
            <a:r>
              <a:rPr lang="en-US"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then will I declare to them, ‘I never knew you; depart from me, you workers of lawlessness.’</a:t>
            </a:r>
            <a:r>
              <a:rPr lang="en-AU" dirty="0"/>
              <a:t> </a:t>
            </a:r>
            <a:endParaRPr lang="en-AU" dirty="0">
              <a:latin typeface="Comic Sans MS" panose="030F0902030302020204" pitchFamily="66" charset="0"/>
              <a:ea typeface="Times New Roman" panose="02020603050405020304" pitchFamily="18" charset="0"/>
            </a:endParaRPr>
          </a:p>
        </p:txBody>
      </p:sp>
      <p:sp>
        <p:nvSpPr>
          <p:cNvPr id="6" name="TextBox 5">
            <a:extLst>
              <a:ext uri="{FF2B5EF4-FFF2-40B4-BE49-F238E27FC236}">
                <a16:creationId xmlns:a16="http://schemas.microsoft.com/office/drawing/2014/main" id="{E8E2F304-D7B9-6843-AA30-3B9EDCBF719B}"/>
              </a:ext>
            </a:extLst>
          </p:cNvPr>
          <p:cNvSpPr txBox="1"/>
          <p:nvPr/>
        </p:nvSpPr>
        <p:spPr>
          <a:xfrm>
            <a:off x="12722" y="2416059"/>
            <a:ext cx="9131277" cy="400110"/>
          </a:xfrm>
          <a:prstGeom prst="rect">
            <a:avLst/>
          </a:prstGeom>
          <a:noFill/>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A church who have lost their fear of God → disobedience and a rejection of Christ</a:t>
            </a:r>
            <a:endParaRPr lang="en-AU" sz="2000" i="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0727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259632" y="-6507"/>
            <a:ext cx="6444206" cy="830997"/>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Without repentance, the teachers and followers of the False Gospel, were heading for judgment</a:t>
            </a:r>
            <a:endParaRPr lang="en-AU" sz="2400" i="1" dirty="0">
              <a:solidFill>
                <a:srgbClr val="FFFF00"/>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2FE9AF1D-7F1B-DB41-83CF-512254615CFB}"/>
              </a:ext>
            </a:extLst>
          </p:cNvPr>
          <p:cNvSpPr txBox="1"/>
          <p:nvPr/>
        </p:nvSpPr>
        <p:spPr>
          <a:xfrm>
            <a:off x="3005" y="769268"/>
            <a:ext cx="9144000" cy="1754326"/>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Paul warns them of their pending judgment.  His hope they will repent before it’s too late.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Enough witnesses/evidence/warnings.  It’s time for the church to deal with these false apostles.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Church discipline is an example of the Gospel and judgment of Christ.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Aim for restoration, but if no repentance/restoration, then judgment in the Power of God.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Excommunication – no longer welcome in the church, for failure to repent of serious sin</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Church discipline important.  Prepares us for when Jesus returns in power to judge the world.</a:t>
            </a:r>
          </a:p>
        </p:txBody>
      </p:sp>
      <p:sp>
        <p:nvSpPr>
          <p:cNvPr id="5" name="Rectangle 4">
            <a:extLst>
              <a:ext uri="{FF2B5EF4-FFF2-40B4-BE49-F238E27FC236}">
                <a16:creationId xmlns:a16="http://schemas.microsoft.com/office/drawing/2014/main" id="{91AA88A0-15B8-514E-A81B-3F88F815A8C2}"/>
              </a:ext>
            </a:extLst>
          </p:cNvPr>
          <p:cNvSpPr/>
          <p:nvPr/>
        </p:nvSpPr>
        <p:spPr>
          <a:xfrm>
            <a:off x="1043608" y="2729742"/>
            <a:ext cx="7725990" cy="923330"/>
          </a:xfrm>
          <a:prstGeom prst="rect">
            <a:avLst/>
          </a:prstGeom>
          <a:solidFill>
            <a:schemeClr val="bg1"/>
          </a:solidFill>
        </p:spPr>
        <p:txBody>
          <a:bodyPr wrap="square">
            <a:spAutoFit/>
          </a:bodyPr>
          <a:lstStyle/>
          <a:p>
            <a:pPr>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5 </a:t>
            </a:r>
            <a:r>
              <a:rPr lang="en-AU" dirty="0">
                <a:latin typeface="Comic Sans MS" panose="030F0902030302020204" pitchFamily="66" charset="0"/>
                <a:ea typeface="Times New Roman" panose="02020603050405020304" pitchFamily="18" charset="0"/>
                <a:cs typeface="Times New Roman" panose="02020603050405020304" pitchFamily="18" charset="0"/>
              </a:rPr>
              <a:t>Examine yourselves, to see whether you are in the faith.  Test yourselves.  Or do you not realise this about yourselves, that Jesus Christ is in you? — unless indeed you fail to meet the test!</a:t>
            </a:r>
            <a:r>
              <a:rPr lang="en-AU" dirty="0"/>
              <a:t> </a:t>
            </a:r>
            <a:endParaRPr lang="en-AU" dirty="0">
              <a:latin typeface="Comic Sans MS" panose="030F0902030302020204" pitchFamily="66" charset="0"/>
              <a:ea typeface="Times New Roman" panose="02020603050405020304" pitchFamily="18" charset="0"/>
            </a:endParaRPr>
          </a:p>
        </p:txBody>
      </p:sp>
      <p:sp>
        <p:nvSpPr>
          <p:cNvPr id="6" name="TextBox 5">
            <a:extLst>
              <a:ext uri="{FF2B5EF4-FFF2-40B4-BE49-F238E27FC236}">
                <a16:creationId xmlns:a16="http://schemas.microsoft.com/office/drawing/2014/main" id="{E8E2F304-D7B9-6843-AA30-3B9EDCBF719B}"/>
              </a:ext>
            </a:extLst>
          </p:cNvPr>
          <p:cNvSpPr txBox="1"/>
          <p:nvPr/>
        </p:nvSpPr>
        <p:spPr>
          <a:xfrm>
            <a:off x="12722" y="2416059"/>
            <a:ext cx="9131277" cy="400110"/>
          </a:xfrm>
          <a:prstGeom prst="rect">
            <a:avLst/>
          </a:prstGeom>
          <a:noFill/>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A church who have lost their fear of God → disobedience and a rejection of Christ</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8A3F8FF0-97F2-FE4D-BA9F-69664E9F664D}"/>
              </a:ext>
            </a:extLst>
          </p:cNvPr>
          <p:cNvSpPr txBox="1"/>
          <p:nvPr/>
        </p:nvSpPr>
        <p:spPr>
          <a:xfrm>
            <a:off x="846" y="3603592"/>
            <a:ext cx="9131277"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What prevents us from truly “Being in the faith”</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ECC7ABA7-CDA2-A347-AAF0-F54218587DAE}"/>
              </a:ext>
            </a:extLst>
          </p:cNvPr>
          <p:cNvSpPr txBox="1"/>
          <p:nvPr/>
        </p:nvSpPr>
        <p:spPr>
          <a:xfrm>
            <a:off x="12722" y="3942039"/>
            <a:ext cx="9131277" cy="1200329"/>
          </a:xfrm>
          <a:prstGeom prst="rect">
            <a:avLst/>
          </a:prstGeom>
          <a:noFill/>
        </p:spPr>
        <p:txBody>
          <a:bodyPr wrap="square" rtlCol="0">
            <a:spAutoFit/>
          </a:bodyPr>
          <a:lstStyle/>
          <a:p>
            <a:pPr marL="342900" indent="-342900">
              <a:buAutoNum type="arabicPeriod"/>
            </a:pPr>
            <a:r>
              <a:rPr lang="en-AU" dirty="0">
                <a:solidFill>
                  <a:schemeClr val="bg1"/>
                </a:solidFill>
                <a:latin typeface="Times New Roman" panose="02020603050405020304" pitchFamily="18" charset="0"/>
                <a:cs typeface="Times New Roman" panose="02020603050405020304" pitchFamily="18" charset="0"/>
              </a:rPr>
              <a:t>A </a:t>
            </a:r>
            <a:r>
              <a:rPr lang="en-AU" i="1" dirty="0">
                <a:solidFill>
                  <a:schemeClr val="bg1"/>
                </a:solidFill>
                <a:latin typeface="Times New Roman" panose="02020603050405020304" pitchFamily="18" charset="0"/>
                <a:cs typeface="Times New Roman" panose="02020603050405020304" pitchFamily="18" charset="0"/>
              </a:rPr>
              <a:t>human religious perversion of the Gospel</a:t>
            </a:r>
            <a:r>
              <a:rPr lang="en-AU" dirty="0">
                <a:solidFill>
                  <a:schemeClr val="bg1"/>
                </a:solidFill>
                <a:latin typeface="Times New Roman" panose="02020603050405020304" pitchFamily="18" charset="0"/>
                <a:cs typeface="Times New Roman" panose="02020603050405020304" pitchFamily="18" charset="0"/>
              </a:rPr>
              <a:t> – in a religion but no relationship with Christ</a:t>
            </a:r>
          </a:p>
          <a:p>
            <a:pPr marL="342900" indent="-342900">
              <a:buFontTx/>
              <a:buAutoNum type="arabicPeriod"/>
            </a:pPr>
            <a:r>
              <a:rPr lang="en-AU" dirty="0">
                <a:solidFill>
                  <a:schemeClr val="bg1"/>
                </a:solidFill>
                <a:latin typeface="Times New Roman" panose="02020603050405020304" pitchFamily="18" charset="0"/>
                <a:cs typeface="Times New Roman" panose="02020603050405020304" pitchFamily="18" charset="0"/>
              </a:rPr>
              <a:t>A </a:t>
            </a:r>
            <a:r>
              <a:rPr lang="en-AU" i="1" dirty="0">
                <a:solidFill>
                  <a:schemeClr val="bg1"/>
                </a:solidFill>
                <a:latin typeface="Times New Roman" panose="02020603050405020304" pitchFamily="18" charset="0"/>
                <a:cs typeface="Times New Roman" panose="02020603050405020304" pitchFamily="18" charset="0"/>
              </a:rPr>
              <a:t>Self-Saving Gospel</a:t>
            </a:r>
            <a:r>
              <a:rPr lang="en-AU" dirty="0">
                <a:solidFill>
                  <a:schemeClr val="bg1"/>
                </a:solidFill>
                <a:latin typeface="Times New Roman" panose="02020603050405020304" pitchFamily="18" charset="0"/>
                <a:cs typeface="Times New Roman" panose="02020603050405020304" pitchFamily="18" charset="0"/>
              </a:rPr>
              <a:t> – “I don’t need a saviour because I’m a good person”</a:t>
            </a:r>
            <a:endParaRPr lang="en-AU" i="1" dirty="0">
              <a:solidFill>
                <a:schemeClr val="bg1"/>
              </a:solidFill>
              <a:latin typeface="Times New Roman" panose="02020603050405020304" pitchFamily="18" charset="0"/>
              <a:cs typeface="Times New Roman" panose="02020603050405020304" pitchFamily="18" charset="0"/>
            </a:endParaRPr>
          </a:p>
          <a:p>
            <a:pPr marL="342900" indent="-342900">
              <a:buAutoNum type="arabicPeriod"/>
            </a:pPr>
            <a:r>
              <a:rPr lang="en-AU" i="1" dirty="0">
                <a:solidFill>
                  <a:schemeClr val="bg1"/>
                </a:solidFill>
                <a:latin typeface="Times New Roman" panose="02020603050405020304" pitchFamily="18" charset="0"/>
                <a:cs typeface="Times New Roman" panose="02020603050405020304" pitchFamily="18" charset="0"/>
              </a:rPr>
              <a:t>Emptying of the cost of Discipleship </a:t>
            </a:r>
            <a:r>
              <a:rPr lang="en-AU" dirty="0">
                <a:solidFill>
                  <a:schemeClr val="bg1"/>
                </a:solidFill>
                <a:latin typeface="Times New Roman" panose="02020603050405020304" pitchFamily="18" charset="0"/>
                <a:cs typeface="Times New Roman" panose="02020603050405020304" pitchFamily="18" charset="0"/>
              </a:rPr>
              <a:t>– Easy Believism – Belief but no fruit of transformation</a:t>
            </a:r>
          </a:p>
          <a:p>
            <a:pPr marL="342900" indent="-342900">
              <a:buAutoNum type="arabicPeriod"/>
            </a:pPr>
            <a:r>
              <a:rPr lang="en-AU" i="1" dirty="0">
                <a:solidFill>
                  <a:schemeClr val="bg1"/>
                </a:solidFill>
                <a:latin typeface="Times New Roman" panose="02020603050405020304" pitchFamily="18" charset="0"/>
                <a:cs typeface="Times New Roman" panose="02020603050405020304" pitchFamily="18" charset="0"/>
              </a:rPr>
              <a:t>Human-given unfounded assurance</a:t>
            </a:r>
            <a:r>
              <a:rPr lang="en-AU" dirty="0">
                <a:solidFill>
                  <a:schemeClr val="bg1"/>
                </a:solidFill>
                <a:latin typeface="Times New Roman" panose="02020603050405020304" pitchFamily="18" charset="0"/>
                <a:cs typeface="Times New Roman" panose="02020603050405020304" pitchFamily="18" charset="0"/>
              </a:rPr>
              <a:t> – Once Saved Always Saved – I can’t be lost</a:t>
            </a:r>
          </a:p>
        </p:txBody>
      </p:sp>
      <p:sp>
        <p:nvSpPr>
          <p:cNvPr id="13" name="TextBox 12">
            <a:extLst>
              <a:ext uri="{FF2B5EF4-FFF2-40B4-BE49-F238E27FC236}">
                <a16:creationId xmlns:a16="http://schemas.microsoft.com/office/drawing/2014/main" id="{15EC301B-C00D-EC4F-83EA-80B03BE5B23A}"/>
              </a:ext>
            </a:extLst>
          </p:cNvPr>
          <p:cNvSpPr txBox="1"/>
          <p:nvPr/>
        </p:nvSpPr>
        <p:spPr>
          <a:xfrm>
            <a:off x="6784" y="5082070"/>
            <a:ext cx="9131277" cy="400110"/>
          </a:xfrm>
          <a:prstGeom prst="rect">
            <a:avLst/>
          </a:prstGeom>
          <a:noFill/>
        </p:spPr>
        <p:txBody>
          <a:bodyPr wrap="square" rtlCol="0">
            <a:spAutoFit/>
          </a:bodyPr>
          <a:lstStyle/>
          <a:p>
            <a:pPr algn="ctr"/>
            <a:r>
              <a:rPr lang="en-AU" sz="2000" b="1" dirty="0">
                <a:solidFill>
                  <a:srgbClr val="FFFF00"/>
                </a:solidFill>
                <a:latin typeface="Times New Roman" panose="02020603050405020304" pitchFamily="18" charset="0"/>
                <a:cs typeface="Times New Roman" panose="02020603050405020304" pitchFamily="18" charset="0"/>
              </a:rPr>
              <a:t>Truth  and the Presence of Jesus  –  Signs of a Church “in the Faith”</a:t>
            </a:r>
            <a:endParaRPr lang="en-AU" sz="2000" b="1" i="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4794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P spid="13"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104640</TotalTime>
  <Words>1720</Words>
  <Application>Microsoft Macintosh PowerPoint</Application>
  <PresentationFormat>On-screen Show (16:10)</PresentationFormat>
  <Paragraphs>84</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1711</cp:revision>
  <cp:lastPrinted>2020-02-28T07:36:30Z</cp:lastPrinted>
  <dcterms:created xsi:type="dcterms:W3CDTF">2016-11-04T06:28:01Z</dcterms:created>
  <dcterms:modified xsi:type="dcterms:W3CDTF">2020-05-01T02:10:37Z</dcterms:modified>
</cp:coreProperties>
</file>